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4"/>
  </p:notesMasterIdLst>
  <p:handoutMasterIdLst>
    <p:handoutMasterId r:id="rId25"/>
  </p:handoutMasterIdLst>
  <p:sldIdLst>
    <p:sldId id="258" r:id="rId5"/>
    <p:sldId id="316" r:id="rId6"/>
    <p:sldId id="268" r:id="rId7"/>
    <p:sldId id="300" r:id="rId8"/>
    <p:sldId id="301" r:id="rId9"/>
    <p:sldId id="302" r:id="rId10"/>
    <p:sldId id="303" r:id="rId11"/>
    <p:sldId id="304" r:id="rId12"/>
    <p:sldId id="305" r:id="rId13"/>
    <p:sldId id="306" r:id="rId14"/>
    <p:sldId id="307" r:id="rId15"/>
    <p:sldId id="308" r:id="rId16"/>
    <p:sldId id="315" r:id="rId17"/>
    <p:sldId id="309" r:id="rId18"/>
    <p:sldId id="314" r:id="rId19"/>
    <p:sldId id="310" r:id="rId20"/>
    <p:sldId id="311" r:id="rId21"/>
    <p:sldId id="313" r:id="rId22"/>
    <p:sldId id="287"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49" autoAdjust="0"/>
  </p:normalViewPr>
  <p:slideViewPr>
    <p:cSldViewPr snapToGrid="0" showGuides="1">
      <p:cViewPr>
        <p:scale>
          <a:sx n="80" d="100"/>
          <a:sy n="80" d="100"/>
        </p:scale>
        <p:origin x="1110" y="4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7AB3EA8-A58D-4C92-A3AB-D271CCC294C7}" type="datetimeFigureOut">
              <a:rPr lang="en-US" smtClean="0"/>
              <a:t>1/30/2026</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noProof="0"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AEFB4FA-E877-413E-B608-88789D806C57}" type="datetimeFigureOut">
              <a:rPr lang="en-US" noProof="0" smtClean="0"/>
              <a:t>1/30/2026</a:t>
            </a:fld>
            <a:endParaRPr lang="en-US" noProof="0"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noProof="0"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266500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Bangor has been participating in this program since the 1980s</a:t>
            </a:r>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138168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427712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13</a:t>
            </a:fld>
            <a:endParaRPr lang="en-US"/>
          </a:p>
        </p:txBody>
      </p:sp>
    </p:spTree>
    <p:extLst>
      <p:ext uri="{BB962C8B-B14F-4D97-AF65-F5344CB8AC3E}">
        <p14:creationId xmlns:p14="http://schemas.microsoft.com/office/powerpoint/2010/main" val="360733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14</a:t>
            </a:fld>
            <a:endParaRPr lang="en-US"/>
          </a:p>
        </p:txBody>
      </p:sp>
    </p:spTree>
    <p:extLst>
      <p:ext uri="{BB962C8B-B14F-4D97-AF65-F5344CB8AC3E}">
        <p14:creationId xmlns:p14="http://schemas.microsoft.com/office/powerpoint/2010/main" val="91313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15</a:t>
            </a:fld>
            <a:endParaRPr lang="en-US"/>
          </a:p>
        </p:txBody>
      </p:sp>
    </p:spTree>
    <p:extLst>
      <p:ext uri="{BB962C8B-B14F-4D97-AF65-F5344CB8AC3E}">
        <p14:creationId xmlns:p14="http://schemas.microsoft.com/office/powerpoint/2010/main" val="29087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16</a:t>
            </a:fld>
            <a:endParaRPr lang="en-US"/>
          </a:p>
        </p:txBody>
      </p:sp>
    </p:spTree>
    <p:extLst>
      <p:ext uri="{BB962C8B-B14F-4D97-AF65-F5344CB8AC3E}">
        <p14:creationId xmlns:p14="http://schemas.microsoft.com/office/powerpoint/2010/main" val="132801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17</a:t>
            </a:fld>
            <a:endParaRPr lang="en-US"/>
          </a:p>
        </p:txBody>
      </p:sp>
    </p:spTree>
    <p:extLst>
      <p:ext uri="{BB962C8B-B14F-4D97-AF65-F5344CB8AC3E}">
        <p14:creationId xmlns:p14="http://schemas.microsoft.com/office/powerpoint/2010/main" val="732356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18</a:t>
            </a:fld>
            <a:endParaRPr lang="en-US"/>
          </a:p>
        </p:txBody>
      </p:sp>
    </p:spTree>
    <p:extLst>
      <p:ext uri="{BB962C8B-B14F-4D97-AF65-F5344CB8AC3E}">
        <p14:creationId xmlns:p14="http://schemas.microsoft.com/office/powerpoint/2010/main" val="11092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Grantees such as Bangor are tasked with ensuring that CDBG funds are used to further three main objectives.</a:t>
            </a:r>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19</a:t>
            </a:fld>
            <a:endParaRPr lang="en-US"/>
          </a:p>
        </p:txBody>
      </p:sp>
    </p:spTree>
    <p:extLst>
      <p:ext uri="{BB962C8B-B14F-4D97-AF65-F5344CB8AC3E}">
        <p14:creationId xmlns:p14="http://schemas.microsoft.com/office/powerpoint/2010/main" val="8014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07079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388029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379736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107468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377294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165735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112492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9E40A34-B25F-4822-9512-860EF3D62AD2}"/>
              </a:ext>
            </a:extLst>
          </p:cNvPr>
          <p:cNvPicPr>
            <a:picLocks noChangeAspect="1"/>
          </p:cNvPicPr>
          <p:nvPr userDrawn="1"/>
        </p:nvPicPr>
        <p:blipFill>
          <a:blip r:embed="rId2"/>
          <a:stretch>
            <a:fillRect/>
          </a:stretch>
        </p:blipFill>
        <p:spPr>
          <a:xfrm>
            <a:off x="465308" y="5135737"/>
            <a:ext cx="2265001" cy="1420068"/>
          </a:xfrm>
          <a:prstGeom prst="rect">
            <a:avLst/>
          </a:prstGeom>
        </p:spPr>
      </p:pic>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pic>
        <p:nvPicPr>
          <p:cNvPr id="13" name="Picture 12">
            <a:extLst>
              <a:ext uri="{FF2B5EF4-FFF2-40B4-BE49-F238E27FC236}">
                <a16:creationId xmlns:a16="http://schemas.microsoft.com/office/drawing/2014/main" id="{37ED5521-EB76-40D3-9D70-6859169A3A24}"/>
              </a:ext>
            </a:extLst>
          </p:cNvPr>
          <p:cNvPicPr>
            <a:picLocks noChangeAspect="1"/>
          </p:cNvPicPr>
          <p:nvPr userDrawn="1"/>
        </p:nvPicPr>
        <p:blipFill>
          <a:blip r:embed="rId2"/>
          <a:stretch>
            <a:fillRect/>
          </a:stretch>
        </p:blipFill>
        <p:spPr>
          <a:xfrm>
            <a:off x="377452" y="5129354"/>
            <a:ext cx="2265001" cy="1420068"/>
          </a:xfrm>
          <a:prstGeom prst="rect">
            <a:avLst/>
          </a:prstGeom>
        </p:spPr>
      </p:pic>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9" name="Picture 8">
            <a:extLst>
              <a:ext uri="{FF2B5EF4-FFF2-40B4-BE49-F238E27FC236}">
                <a16:creationId xmlns:a16="http://schemas.microsoft.com/office/drawing/2014/main" id="{B20288F0-F433-4B63-B18D-917F1825FBF0}"/>
              </a:ext>
            </a:extLst>
          </p:cNvPr>
          <p:cNvPicPr>
            <a:picLocks noChangeAspect="1"/>
          </p:cNvPicPr>
          <p:nvPr userDrawn="1"/>
        </p:nvPicPr>
        <p:blipFill>
          <a:blip r:embed="rId2"/>
          <a:stretch>
            <a:fillRect/>
          </a:stretch>
        </p:blipFill>
        <p:spPr>
          <a:xfrm>
            <a:off x="211027" y="5158954"/>
            <a:ext cx="2265001" cy="1420068"/>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8B519C-E24D-45E0-AA82-EA714DFC3478}"/>
              </a:ext>
            </a:extLst>
          </p:cNvPr>
          <p:cNvPicPr>
            <a:picLocks noChangeAspect="1"/>
          </p:cNvPicPr>
          <p:nvPr userDrawn="1"/>
        </p:nvPicPr>
        <p:blipFill>
          <a:blip r:embed="rId2"/>
          <a:stretch>
            <a:fillRect/>
          </a:stretch>
        </p:blipFill>
        <p:spPr>
          <a:xfrm>
            <a:off x="9856824" y="272445"/>
            <a:ext cx="1780994" cy="1116614"/>
          </a:xfrm>
          <a:prstGeom prst="rect">
            <a:avLst/>
          </a:prstGeom>
        </p:spPr>
      </p:pic>
      <p:sp>
        <p:nvSpPr>
          <p:cNvPr id="8" name="Date Placeholder 7">
            <a:extLst>
              <a:ext uri="{FF2B5EF4-FFF2-40B4-BE49-F238E27FC236}">
                <a16:creationId xmlns:a16="http://schemas.microsoft.com/office/drawing/2014/main" id="{6504FC47-1830-426B-8D35-14A20E8018A7}"/>
              </a:ext>
            </a:extLst>
          </p:cNvPr>
          <p:cNvSpPr>
            <a:spLocks noGrp="1"/>
          </p:cNvSpPr>
          <p:nvPr>
            <p:ph type="dt" sz="half" idx="11"/>
          </p:nvPr>
        </p:nvSpPr>
        <p:spPr/>
        <p:txBody>
          <a:bodyPr/>
          <a:lstStyle/>
          <a:p>
            <a:fld id="{D951F27F-98F9-A147-8986-34441C7B752D}" type="datetime1">
              <a:rPr lang="en-US" noProof="0" smtClean="0"/>
              <a:t>1/30/2026</a:t>
            </a:fld>
            <a:endParaRPr lang="en-US" noProof="0" dirty="0"/>
          </a:p>
        </p:txBody>
      </p:sp>
      <p:sp>
        <p:nvSpPr>
          <p:cNvPr id="10" name="Footer Placeholder 9">
            <a:extLst>
              <a:ext uri="{FF2B5EF4-FFF2-40B4-BE49-F238E27FC236}">
                <a16:creationId xmlns:a16="http://schemas.microsoft.com/office/drawing/2014/main" id="{D9CED2C7-00D1-4EC5-BD21-42216221A1EE}"/>
              </a:ext>
            </a:extLst>
          </p:cNvPr>
          <p:cNvSpPr>
            <a:spLocks noGrp="1"/>
          </p:cNvSpPr>
          <p:nvPr>
            <p:ph type="ftr" sz="quarter" idx="12"/>
          </p:nvPr>
        </p:nvSpPr>
        <p:spPr/>
        <p:txBody>
          <a:bodyPr/>
          <a:lstStyle/>
          <a:p>
            <a:r>
              <a:rPr lang="en-US" dirty="0"/>
              <a:t>Community Development Division</a:t>
            </a:r>
            <a:endParaRPr lang="en-US" noProof="0" dirty="0"/>
          </a:p>
        </p:txBody>
      </p:sp>
      <p:sp>
        <p:nvSpPr>
          <p:cNvPr id="11" name="Slide Number Placeholder 10">
            <a:extLst>
              <a:ext uri="{FF2B5EF4-FFF2-40B4-BE49-F238E27FC236}">
                <a16:creationId xmlns:a16="http://schemas.microsoft.com/office/drawing/2014/main" id="{F9A46E40-9275-4A3B-9BD8-1DAF4E84E442}"/>
              </a:ext>
            </a:extLst>
          </p:cNvPr>
          <p:cNvSpPr>
            <a:spLocks noGrp="1"/>
          </p:cNvSpPr>
          <p:nvPr>
            <p:ph type="sldNum" sz="quarter" idx="13"/>
          </p:nvPr>
        </p:nvSpPr>
        <p:spPr>
          <a:xfrm>
            <a:off x="8610599" y="6356350"/>
            <a:ext cx="3151909" cy="365125"/>
          </a:xfrm>
        </p:spPr>
        <p:txBody>
          <a:bodyPr/>
          <a:lstStyle>
            <a:lvl1pPr>
              <a:defRPr/>
            </a:lvl1pPr>
          </a:lstStyle>
          <a:p>
            <a:r>
              <a:rPr lang="en-US" dirty="0"/>
              <a:t>Community Development Block Grant Program</a:t>
            </a:r>
          </a:p>
        </p:txBody>
      </p: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9" name="Picture 8">
            <a:extLst>
              <a:ext uri="{FF2B5EF4-FFF2-40B4-BE49-F238E27FC236}">
                <a16:creationId xmlns:a16="http://schemas.microsoft.com/office/drawing/2014/main" id="{E9C28B2B-19DB-4F9F-A161-B64053A0072A}"/>
              </a:ext>
            </a:extLst>
          </p:cNvPr>
          <p:cNvPicPr>
            <a:picLocks noChangeAspect="1"/>
          </p:cNvPicPr>
          <p:nvPr userDrawn="1"/>
        </p:nvPicPr>
        <p:blipFill>
          <a:blip r:embed="rId2"/>
          <a:stretch>
            <a:fillRect/>
          </a:stretch>
        </p:blipFill>
        <p:spPr>
          <a:xfrm>
            <a:off x="287843" y="5129354"/>
            <a:ext cx="2265001" cy="1420068"/>
          </a:xfrm>
          <a:prstGeom prst="rect">
            <a:avLst/>
          </a:prstGeom>
        </p:spPr>
      </p:pic>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pic>
        <p:nvPicPr>
          <p:cNvPr id="10" name="Picture 9">
            <a:extLst>
              <a:ext uri="{FF2B5EF4-FFF2-40B4-BE49-F238E27FC236}">
                <a16:creationId xmlns:a16="http://schemas.microsoft.com/office/drawing/2014/main" id="{5C664BE1-6832-4AB9-8196-F8108C1D3061}"/>
              </a:ext>
            </a:extLst>
          </p:cNvPr>
          <p:cNvPicPr>
            <a:picLocks noChangeAspect="1"/>
          </p:cNvPicPr>
          <p:nvPr userDrawn="1"/>
        </p:nvPicPr>
        <p:blipFill rotWithShape="1">
          <a:blip r:embed="rId2"/>
          <a:srcRect b="17069"/>
          <a:stretch/>
        </p:blipFill>
        <p:spPr>
          <a:xfrm>
            <a:off x="9411061" y="405998"/>
            <a:ext cx="2265001" cy="1177678"/>
          </a:xfrm>
          <a:prstGeom prst="rect">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38">
            <a:extLst>
              <a:ext uri="{FF2B5EF4-FFF2-40B4-BE49-F238E27FC236}">
                <a16:creationId xmlns:a16="http://schemas.microsoft.com/office/drawing/2014/main" id="{1B37DF30-1EDE-4710-AF54-9A6522C84790}"/>
              </a:ext>
            </a:extLst>
          </p:cNvPr>
          <p:cNvPicPr>
            <a:picLocks noChangeAspect="1"/>
          </p:cNvPicPr>
          <p:nvPr userDrawn="1"/>
        </p:nvPicPr>
        <p:blipFill>
          <a:blip r:embed="rId2"/>
          <a:stretch>
            <a:fillRect/>
          </a:stretch>
        </p:blipFill>
        <p:spPr>
          <a:xfrm>
            <a:off x="134467" y="5462514"/>
            <a:ext cx="2048201" cy="1284143"/>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1/30/2026</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dirty="0"/>
              <a:t>Affordable Housing in Bangor</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49" y="4279971"/>
            <a:ext cx="5439641" cy="503167"/>
          </a:xfrm>
        </p:spPr>
        <p:txBody>
          <a:bodyPr/>
          <a:lstStyle/>
          <a:p>
            <a:r>
              <a:rPr lang="en-US" dirty="0"/>
              <a:t> </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duotone>
              <a:schemeClr val="accent3">
                <a:shade val="45000"/>
                <a:satMod val="135000"/>
              </a:schemeClr>
              <a:prstClr val="white"/>
            </a:duotone>
          </a:blip>
          <a:stretch>
            <a:fillRect/>
          </a:stretch>
        </p:blipFill>
        <p:spPr>
          <a:xfrm>
            <a:off x="1031199" y="1141865"/>
            <a:ext cx="4817152" cy="4574270"/>
          </a:xfrm>
        </p:spPr>
      </p:pic>
      <p:sp>
        <p:nvSpPr>
          <p:cNvPr id="4" name="TextBox 3">
            <a:extLst>
              <a:ext uri="{FF2B5EF4-FFF2-40B4-BE49-F238E27FC236}">
                <a16:creationId xmlns:a16="http://schemas.microsoft.com/office/drawing/2014/main" id="{B25A00DE-42D3-4FD0-A326-A298D21ACFCC}"/>
              </a:ext>
            </a:extLst>
          </p:cNvPr>
          <p:cNvSpPr txBox="1"/>
          <p:nvPr/>
        </p:nvSpPr>
        <p:spPr>
          <a:xfrm>
            <a:off x="7824355" y="5153891"/>
            <a:ext cx="3662795" cy="923330"/>
          </a:xfrm>
          <a:prstGeom prst="rect">
            <a:avLst/>
          </a:prstGeom>
          <a:noFill/>
        </p:spPr>
        <p:txBody>
          <a:bodyPr wrap="square" rtlCol="0">
            <a:spAutoFit/>
          </a:bodyPr>
          <a:lstStyle/>
          <a:p>
            <a:r>
              <a:rPr lang="en-US" dirty="0">
                <a:solidFill>
                  <a:schemeClr val="accent4">
                    <a:lumMod val="20000"/>
                    <a:lumOff val="80000"/>
                  </a:schemeClr>
                </a:solidFill>
              </a:rPr>
              <a:t>Robyn Stanicki</a:t>
            </a:r>
          </a:p>
          <a:p>
            <a:r>
              <a:rPr lang="en-US" dirty="0">
                <a:solidFill>
                  <a:schemeClr val="accent4">
                    <a:lumMod val="20000"/>
                    <a:lumOff val="80000"/>
                  </a:schemeClr>
                </a:solidFill>
              </a:rPr>
              <a:t>Community Development Officer</a:t>
            </a:r>
          </a:p>
          <a:p>
            <a:r>
              <a:rPr lang="en-US" dirty="0">
                <a:solidFill>
                  <a:schemeClr val="accent4">
                    <a:lumMod val="20000"/>
                    <a:lumOff val="80000"/>
                  </a:schemeClr>
                </a:solidFill>
              </a:rPr>
              <a:t>robyn.Stanicki@bangormaine.gov</a:t>
            </a:r>
          </a:p>
        </p:txBody>
      </p:sp>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Affordable Housing – Theory of Change</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Bangor’s relationship to housing development has gone from passive to proactive to encourage the type of housing that the City Needs</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10</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14127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191585"/>
            <a:ext cx="9759400" cy="2585323"/>
          </a:xfrm>
          <a:prstGeom prst="rect">
            <a:avLst/>
          </a:prstGeom>
          <a:noFill/>
        </p:spPr>
        <p:txBody>
          <a:bodyPr wrap="square" rtlCol="0">
            <a:spAutoFit/>
          </a:bodyPr>
          <a:lstStyle/>
          <a:p>
            <a:r>
              <a:rPr lang="en-US" b="1" dirty="0"/>
              <a:t>Regional Responsibility and Interdependence: </a:t>
            </a:r>
            <a:r>
              <a:rPr lang="en-US" dirty="0"/>
              <a:t>As the largest population center in Penobscot County and a primary service hub for much of central and eastern Maine, Bangor’s housing market is directly shaped by county-level dynamics and regional service catchment realities. When surrounding municipalities lack sufficient housing options, particularly affordable, workforce, supportive, and senior housing, the need is effectively displaced into Bangor. Concentrating the responsibility for affordable housing, supportive housing, and emergency shelter within Bangor places an unsustainable burden on the city’s neighborhoods, infrastructure, and public resources. </a:t>
            </a:r>
            <a:endParaRPr lang="en-US" sz="1600" b="1" dirty="0"/>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345528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Affordable Housing – Theory of Change</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Regulatory and Programmatic Investments which align with the Consolidated Plan are grounded in a principle framework to anchor policy action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11</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14127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191585"/>
            <a:ext cx="9759400" cy="2554545"/>
          </a:xfrm>
          <a:prstGeom prst="rect">
            <a:avLst/>
          </a:prstGeom>
          <a:noFill/>
        </p:spPr>
        <p:txBody>
          <a:bodyPr wrap="square" rtlCol="0">
            <a:spAutoFit/>
          </a:bodyPr>
          <a:lstStyle/>
          <a:p>
            <a:r>
              <a:rPr lang="en-US" b="1" dirty="0"/>
              <a:t>Affordability as Long-Term Infrastructure: </a:t>
            </a:r>
            <a:r>
              <a:rPr lang="en-US" dirty="0"/>
              <a:t>Permanently affordable housing can strengthen neighborhood stability and resident outcomes. Long-term affordability reduces displacement, supports wealth-building opportunities for lower-income households where appropriate, and creates predictability for residents, service providers, and employers. These benefits are especially important in a regional service center like Bangor, where stable housing underpins workforce retention, access to care, and community well-being.</a:t>
            </a:r>
          </a:p>
          <a:p>
            <a:endParaRPr lang="en-US" sz="1600" b="1" dirty="0"/>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335484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Affordable Housing – Theory of Change</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Regulatory and Programmatic Investments which align with the Consolidated Plan are grounded in a principle framework to anchor policy action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12</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14127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095256"/>
            <a:ext cx="9759400" cy="3662541"/>
          </a:xfrm>
          <a:prstGeom prst="rect">
            <a:avLst/>
          </a:prstGeom>
          <a:noFill/>
        </p:spPr>
        <p:txBody>
          <a:bodyPr wrap="square" rtlCol="0">
            <a:spAutoFit/>
          </a:bodyPr>
          <a:lstStyle/>
          <a:p>
            <a:r>
              <a:rPr lang="en-US" b="1" dirty="0"/>
              <a:t>Market Stewardship and Balance: </a:t>
            </a:r>
            <a:r>
              <a:rPr lang="en-US" dirty="0"/>
              <a:t>In recent years, shifts in ownership patterns, investment behavior, and housing demand have altered the local housing landscape. Increased consolidation by large-scale or absentee owners, speculative investment practices, and short-term financial extraction can reduce housing stability, limit consumer choice, and place upward pressure on rents and prices.</a:t>
            </a:r>
          </a:p>
          <a:p>
            <a:r>
              <a:rPr lang="en-US" dirty="0"/>
              <a:t> </a:t>
            </a:r>
          </a:p>
          <a:p>
            <a:r>
              <a:rPr lang="en-US" dirty="0"/>
              <a:t>Transition from smaller landlord operators to large corporate management – while appearing to offer efficiency or stability, often results in more distant ownership, reduced responsiveness to tenants, and management practices that prioritize scale over relationships. Left unaddressed, these trends can weaken neighborhood cohesion and undermine the long-term availability of housing for local residents.</a:t>
            </a:r>
          </a:p>
          <a:p>
            <a:endParaRPr lang="en-US" sz="1600" b="1" dirty="0"/>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192575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Changing the housing system</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Removing Regulatory Barriers</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13</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057273" y="1967174"/>
            <a:ext cx="10014844" cy="304661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12716" y="2095256"/>
            <a:ext cx="9575023" cy="3416320"/>
          </a:xfrm>
          <a:prstGeom prst="rect">
            <a:avLst/>
          </a:prstGeom>
          <a:noFill/>
        </p:spPr>
        <p:txBody>
          <a:bodyPr wrap="square" rtlCol="0">
            <a:spAutoFit/>
          </a:bodyPr>
          <a:lstStyle/>
          <a:p>
            <a:r>
              <a:rPr lang="en-US" b="1" dirty="0"/>
              <a:t>Adjusted Zoning standards to better accommodate infill housing, reducing regulatory friction for smaller-scale residential projects</a:t>
            </a:r>
          </a:p>
          <a:p>
            <a:pPr marL="285750" indent="-285750">
              <a:buFont typeface="Wingdings" panose="05000000000000000000" pitchFamily="2" charset="2"/>
              <a:buChar char="ü"/>
            </a:pPr>
            <a:r>
              <a:rPr lang="en-US" b="1" dirty="0"/>
              <a:t>Minimum lot sizes</a:t>
            </a:r>
          </a:p>
          <a:p>
            <a:pPr marL="285750" indent="-285750">
              <a:buFont typeface="Wingdings" panose="05000000000000000000" pitchFamily="2" charset="2"/>
              <a:buChar char="ü"/>
            </a:pPr>
            <a:r>
              <a:rPr lang="en-US" b="1" dirty="0"/>
              <a:t>Parking requirements</a:t>
            </a:r>
          </a:p>
          <a:p>
            <a:pPr marL="285750" indent="-285750">
              <a:buFont typeface="Wingdings" panose="05000000000000000000" pitchFamily="2" charset="2"/>
              <a:buChar char="ü"/>
            </a:pPr>
            <a:r>
              <a:rPr lang="en-US" b="1" dirty="0"/>
              <a:t>More uses (tiny home parks, multifamily in more zones, boardinghouses, co-living, PSH)</a:t>
            </a:r>
          </a:p>
          <a:p>
            <a:pPr marL="285750" indent="-285750">
              <a:buFont typeface="Wingdings" panose="05000000000000000000" pitchFamily="2" charset="2"/>
              <a:buChar char="ü"/>
            </a:pPr>
            <a:r>
              <a:rPr lang="en-US" b="1" dirty="0"/>
              <a:t>Higher density</a:t>
            </a:r>
          </a:p>
          <a:p>
            <a:pPr marL="285750" indent="-285750">
              <a:buFont typeface="Arial" panose="020B0604020202020204" pitchFamily="34" charset="0"/>
              <a:buChar char="•"/>
            </a:pPr>
            <a:endParaRPr lang="en-US" dirty="0"/>
          </a:p>
          <a:p>
            <a:r>
              <a:rPr lang="en-US" b="1" dirty="0"/>
              <a:t>Eliminated Procedural Barriers to address development risk and financing costs</a:t>
            </a:r>
          </a:p>
          <a:p>
            <a:pPr marL="285750" indent="-285750">
              <a:buFont typeface="Arial" panose="020B0604020202020204" pitchFamily="34" charset="0"/>
              <a:buChar char="•"/>
            </a:pPr>
            <a:r>
              <a:rPr lang="en-US" b="1" dirty="0"/>
              <a:t>Pre-approved architectural plans</a:t>
            </a:r>
          </a:p>
          <a:p>
            <a:pPr marL="285750" indent="-285750">
              <a:buFont typeface="Arial" panose="020B0604020202020204" pitchFamily="34" charset="0"/>
              <a:buChar char="•"/>
            </a:pPr>
            <a:r>
              <a:rPr lang="en-US" b="1" dirty="0"/>
              <a:t>Increased by-right development opportunities (ADUs)</a:t>
            </a:r>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172746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Changing the housing system</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Increasing density to build not just more housing, but the right kind of housing</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14</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057273" y="1967174"/>
            <a:ext cx="10014844" cy="304661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095256"/>
            <a:ext cx="9759400" cy="3108543"/>
          </a:xfrm>
          <a:prstGeom prst="rect">
            <a:avLst/>
          </a:prstGeom>
          <a:noFill/>
        </p:spPr>
        <p:txBody>
          <a:bodyPr wrap="square" rtlCol="0">
            <a:spAutoFit/>
          </a:bodyPr>
          <a:lstStyle/>
          <a:p>
            <a:r>
              <a:rPr lang="en-US" b="1" dirty="0"/>
              <a:t>Affordable Housing Density Bonus: Provides developers with relaxed requirements with an agreement to create or preserve housing that is affordable to households earning less than 80% AMI</a:t>
            </a:r>
          </a:p>
          <a:p>
            <a:endParaRPr lang="en-US" b="1" dirty="0"/>
          </a:p>
          <a:p>
            <a:pPr marL="285750" indent="-285750">
              <a:buFont typeface="Arial" panose="020B0604020202020204" pitchFamily="34" charset="0"/>
              <a:buChar char="•"/>
            </a:pPr>
            <a:r>
              <a:rPr lang="en-US" b="1" dirty="0"/>
              <a:t>Any parcel within the City’s growth boundary</a:t>
            </a:r>
          </a:p>
          <a:p>
            <a:pPr marL="285750" indent="-285750">
              <a:buFont typeface="Arial" panose="020B0604020202020204" pitchFamily="34" charset="0"/>
              <a:buChar char="•"/>
            </a:pPr>
            <a:r>
              <a:rPr lang="en-US" b="1" dirty="0"/>
              <a:t>Up to 4 units per undeveloped SF parcel </a:t>
            </a:r>
          </a:p>
          <a:p>
            <a:pPr marL="285750" indent="-285750">
              <a:buFont typeface="Arial" panose="020B0604020202020204" pitchFamily="34" charset="0"/>
              <a:buChar char="•"/>
            </a:pPr>
            <a:r>
              <a:rPr lang="en-US" b="1" dirty="0"/>
              <a:t>Bonus units per parcel (base density)</a:t>
            </a:r>
          </a:p>
          <a:p>
            <a:pPr marL="285750" indent="-285750">
              <a:buFont typeface="Arial" panose="020B0604020202020204" pitchFamily="34" charset="0"/>
              <a:buChar char="•"/>
            </a:pPr>
            <a:r>
              <a:rPr lang="en-US" b="1" dirty="0"/>
              <a:t>Affordable Housing Covenant (30 years)</a:t>
            </a:r>
          </a:p>
          <a:p>
            <a:pPr marL="285750" indent="-285750">
              <a:buFont typeface="Arial" panose="020B0604020202020204" pitchFamily="34" charset="0"/>
              <a:buChar char="•"/>
            </a:pPr>
            <a:r>
              <a:rPr lang="en-US" b="1" dirty="0"/>
              <a:t>Multiplier effect on increased density allowances</a:t>
            </a:r>
            <a:endParaRPr lang="en-US" dirty="0"/>
          </a:p>
          <a:p>
            <a:endParaRPr lang="en-US" sz="1600" b="1" dirty="0"/>
          </a:p>
          <a:p>
            <a:r>
              <a:rPr lang="en-US" dirty="0"/>
              <a:t> </a:t>
            </a:r>
            <a:endParaRPr lang="en-US" sz="1600" dirty="0"/>
          </a:p>
          <a:p>
            <a:r>
              <a:rPr lang="en-US" dirty="0"/>
              <a:t> </a:t>
            </a:r>
            <a:endParaRPr lang="en-US" sz="1600" dirty="0"/>
          </a:p>
        </p:txBody>
      </p:sp>
      <p:pic>
        <p:nvPicPr>
          <p:cNvPr id="6" name="Graphic 5" descr="House">
            <a:extLst>
              <a:ext uri="{FF2B5EF4-FFF2-40B4-BE49-F238E27FC236}">
                <a16:creationId xmlns:a16="http://schemas.microsoft.com/office/drawing/2014/main" id="{B9CB5404-70B7-4633-9133-B7DBEFFBD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6283" y="3959954"/>
            <a:ext cx="1145271" cy="1145271"/>
          </a:xfrm>
          <a:prstGeom prst="rect">
            <a:avLst/>
          </a:prstGeom>
        </p:spPr>
      </p:pic>
      <p:pic>
        <p:nvPicPr>
          <p:cNvPr id="12" name="Graphic 11" descr="City">
            <a:extLst>
              <a:ext uri="{FF2B5EF4-FFF2-40B4-BE49-F238E27FC236}">
                <a16:creationId xmlns:a16="http://schemas.microsoft.com/office/drawing/2014/main" id="{DE56CB5D-B7FC-4133-8AFE-8661244545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1214" y="2672148"/>
            <a:ext cx="2790903" cy="2790903"/>
          </a:xfrm>
          <a:prstGeom prst="rect">
            <a:avLst/>
          </a:prstGeom>
        </p:spPr>
      </p:pic>
      <p:sp>
        <p:nvSpPr>
          <p:cNvPr id="14" name="TextBox 13">
            <a:extLst>
              <a:ext uri="{FF2B5EF4-FFF2-40B4-BE49-F238E27FC236}">
                <a16:creationId xmlns:a16="http://schemas.microsoft.com/office/drawing/2014/main" id="{C4493B4E-EFA5-431D-B220-056A99777D61}"/>
              </a:ext>
            </a:extLst>
          </p:cNvPr>
          <p:cNvSpPr txBox="1"/>
          <p:nvPr/>
        </p:nvSpPr>
        <p:spPr>
          <a:xfrm>
            <a:off x="4397339" y="5349092"/>
            <a:ext cx="10581925" cy="400110"/>
          </a:xfrm>
          <a:prstGeom prst="rect">
            <a:avLst/>
          </a:prstGeom>
          <a:noFill/>
        </p:spPr>
        <p:txBody>
          <a:bodyPr wrap="square" rtlCol="0">
            <a:spAutoFit/>
          </a:bodyPr>
          <a:lstStyle/>
          <a:p>
            <a:r>
              <a:rPr lang="en-US" sz="2000" b="1" dirty="0">
                <a:solidFill>
                  <a:schemeClr val="bg1"/>
                </a:solidFill>
              </a:rPr>
              <a:t>Bonus Capacity </a:t>
            </a:r>
            <a:r>
              <a:rPr lang="en-US" b="1" dirty="0">
                <a:solidFill>
                  <a:schemeClr val="bg1"/>
                </a:solidFill>
              </a:rPr>
              <a:t>=</a:t>
            </a:r>
            <a:endParaRPr lang="en-US" b="1" u="sng" dirty="0">
              <a:solidFill>
                <a:schemeClr val="bg1"/>
              </a:solidFill>
            </a:endParaRPr>
          </a:p>
        </p:txBody>
      </p:sp>
      <p:sp>
        <p:nvSpPr>
          <p:cNvPr id="15" name="TextBox 14">
            <a:extLst>
              <a:ext uri="{FF2B5EF4-FFF2-40B4-BE49-F238E27FC236}">
                <a16:creationId xmlns:a16="http://schemas.microsoft.com/office/drawing/2014/main" id="{AA5687E3-D495-47B8-9C2B-DFA2B601C9E1}"/>
              </a:ext>
            </a:extLst>
          </p:cNvPr>
          <p:cNvSpPr txBox="1"/>
          <p:nvPr/>
        </p:nvSpPr>
        <p:spPr>
          <a:xfrm>
            <a:off x="6342716" y="5087517"/>
            <a:ext cx="4192173" cy="830997"/>
          </a:xfrm>
          <a:prstGeom prst="rect">
            <a:avLst/>
          </a:prstGeom>
          <a:noFill/>
        </p:spPr>
        <p:txBody>
          <a:bodyPr wrap="none" rtlCol="0">
            <a:spAutoFit/>
          </a:bodyPr>
          <a:lstStyle/>
          <a:p>
            <a:r>
              <a:rPr lang="en-US" sz="4800" dirty="0">
                <a:solidFill>
                  <a:schemeClr val="bg1"/>
                </a:solidFill>
              </a:rPr>
              <a:t>(</a:t>
            </a:r>
            <a:r>
              <a:rPr lang="en-US" sz="4400" dirty="0">
                <a:solidFill>
                  <a:schemeClr val="bg1"/>
                </a:solidFill>
              </a:rPr>
              <a:t>                   </a:t>
            </a:r>
            <a:r>
              <a:rPr lang="en-US" sz="4800" dirty="0">
                <a:solidFill>
                  <a:schemeClr val="bg1"/>
                </a:solidFill>
              </a:rPr>
              <a:t>)  </a:t>
            </a:r>
            <a:r>
              <a:rPr lang="en-US" sz="2800" dirty="0">
                <a:solidFill>
                  <a:schemeClr val="bg1"/>
                </a:solidFill>
              </a:rPr>
              <a:t>X  2.5</a:t>
            </a:r>
            <a:endParaRPr lang="en-US" sz="4400" dirty="0">
              <a:solidFill>
                <a:schemeClr val="bg1"/>
              </a:solidFill>
            </a:endParaRPr>
          </a:p>
        </p:txBody>
      </p:sp>
      <p:sp>
        <p:nvSpPr>
          <p:cNvPr id="16" name="TextBox 15">
            <a:extLst>
              <a:ext uri="{FF2B5EF4-FFF2-40B4-BE49-F238E27FC236}">
                <a16:creationId xmlns:a16="http://schemas.microsoft.com/office/drawing/2014/main" id="{8D9045C9-5E57-4E10-AEB4-2121A60BA086}"/>
              </a:ext>
            </a:extLst>
          </p:cNvPr>
          <p:cNvSpPr txBox="1"/>
          <p:nvPr/>
        </p:nvSpPr>
        <p:spPr>
          <a:xfrm>
            <a:off x="6462738" y="5179851"/>
            <a:ext cx="2637261" cy="646331"/>
          </a:xfrm>
          <a:prstGeom prst="rect">
            <a:avLst/>
          </a:prstGeom>
          <a:noFill/>
        </p:spPr>
        <p:txBody>
          <a:bodyPr wrap="none" rtlCol="0">
            <a:spAutoFit/>
          </a:bodyPr>
          <a:lstStyle/>
          <a:p>
            <a:pPr algn="ctr"/>
            <a:r>
              <a:rPr lang="en-US" u="sng" dirty="0">
                <a:solidFill>
                  <a:schemeClr val="bg1"/>
                </a:solidFill>
              </a:rPr>
              <a:t>             Lot Size               </a:t>
            </a:r>
          </a:p>
          <a:p>
            <a:pPr algn="ctr"/>
            <a:r>
              <a:rPr lang="en-US" dirty="0">
                <a:solidFill>
                  <a:schemeClr val="bg1"/>
                </a:solidFill>
              </a:rPr>
              <a:t>Base Density (ft</a:t>
            </a:r>
            <a:r>
              <a:rPr lang="en-US" baseline="30000" dirty="0">
                <a:solidFill>
                  <a:schemeClr val="bg1"/>
                </a:solidFill>
              </a:rPr>
              <a:t>2</a:t>
            </a:r>
            <a:r>
              <a:rPr lang="en-US" dirty="0">
                <a:solidFill>
                  <a:schemeClr val="bg1"/>
                </a:solidFill>
              </a:rPr>
              <a:t> per unit)</a:t>
            </a:r>
          </a:p>
        </p:txBody>
      </p:sp>
    </p:spTree>
    <p:extLst>
      <p:ext uri="{BB962C8B-B14F-4D97-AF65-F5344CB8AC3E}">
        <p14:creationId xmlns:p14="http://schemas.microsoft.com/office/powerpoint/2010/main" val="125918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Changing the housing system</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AFFORDABLE HOUSING DENSITY BONUS PROGRAM</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15</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057273" y="1967174"/>
            <a:ext cx="10014844" cy="304661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33982" y="2177278"/>
            <a:ext cx="7916343" cy="2831544"/>
          </a:xfrm>
          <a:prstGeom prst="rect">
            <a:avLst/>
          </a:prstGeom>
          <a:noFill/>
        </p:spPr>
        <p:txBody>
          <a:bodyPr wrap="square" rtlCol="0">
            <a:spAutoFit/>
          </a:bodyPr>
          <a:lstStyle/>
          <a:p>
            <a:r>
              <a:rPr lang="en-US" b="1" dirty="0"/>
              <a:t>“Affordable Rental” defined as 30% of income, 51% occupation by 80% LMI households at </a:t>
            </a:r>
            <a:r>
              <a:rPr lang="en-US" b="1" u="sng" dirty="0"/>
              <a:t>lease up</a:t>
            </a:r>
          </a:p>
          <a:p>
            <a:endParaRPr lang="en-US" b="1" dirty="0"/>
          </a:p>
          <a:p>
            <a:r>
              <a:rPr lang="en-US" b="1" dirty="0"/>
              <a:t>“Affordable Ownership” defined as 30% of income, 51% occupation – Includes households earning up to 120% AMI </a:t>
            </a:r>
          </a:p>
          <a:p>
            <a:endParaRPr lang="en-US" b="1" dirty="0"/>
          </a:p>
          <a:p>
            <a:r>
              <a:rPr lang="en-US" b="1" dirty="0"/>
              <a:t>Long-term tenants are not penalized for exceeding income</a:t>
            </a:r>
          </a:p>
          <a:p>
            <a:endParaRPr lang="en-US" sz="1600" b="1" dirty="0"/>
          </a:p>
          <a:p>
            <a:r>
              <a:rPr lang="en-US" dirty="0"/>
              <a:t> </a:t>
            </a:r>
            <a:endParaRPr lang="en-US" sz="1600" dirty="0"/>
          </a:p>
          <a:p>
            <a:r>
              <a:rPr lang="en-US" dirty="0"/>
              <a:t> </a:t>
            </a:r>
            <a:endParaRPr lang="en-US" sz="1600" dirty="0"/>
          </a:p>
        </p:txBody>
      </p:sp>
      <p:pic>
        <p:nvPicPr>
          <p:cNvPr id="6" name="Graphic 5" descr="House">
            <a:extLst>
              <a:ext uri="{FF2B5EF4-FFF2-40B4-BE49-F238E27FC236}">
                <a16:creationId xmlns:a16="http://schemas.microsoft.com/office/drawing/2014/main" id="{B9CB5404-70B7-4633-9133-B7DBEFFBD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6283" y="3959954"/>
            <a:ext cx="1145271" cy="1145271"/>
          </a:xfrm>
          <a:prstGeom prst="rect">
            <a:avLst/>
          </a:prstGeom>
        </p:spPr>
      </p:pic>
      <p:pic>
        <p:nvPicPr>
          <p:cNvPr id="12" name="Graphic 11" descr="City">
            <a:extLst>
              <a:ext uri="{FF2B5EF4-FFF2-40B4-BE49-F238E27FC236}">
                <a16:creationId xmlns:a16="http://schemas.microsoft.com/office/drawing/2014/main" id="{DE56CB5D-B7FC-4133-8AFE-8661244545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1214" y="2672148"/>
            <a:ext cx="2790903" cy="2790903"/>
          </a:xfrm>
          <a:prstGeom prst="rect">
            <a:avLst/>
          </a:prstGeom>
        </p:spPr>
      </p:pic>
    </p:spTree>
    <p:extLst>
      <p:ext uri="{BB962C8B-B14F-4D97-AF65-F5344CB8AC3E}">
        <p14:creationId xmlns:p14="http://schemas.microsoft.com/office/powerpoint/2010/main" val="393134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Changing the housing system</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Bangor’s relationship to housing development has gone from passive to proactive to encourage the type of housing that the City Needs</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16</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057273" y="2089021"/>
            <a:ext cx="10014844" cy="2976139"/>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75327" y="2203712"/>
            <a:ext cx="9759400" cy="892552"/>
          </a:xfrm>
          <a:prstGeom prst="rect">
            <a:avLst/>
          </a:prstGeom>
          <a:noFill/>
        </p:spPr>
        <p:txBody>
          <a:bodyPr wrap="square" rtlCol="0">
            <a:spAutoFit/>
          </a:bodyPr>
          <a:lstStyle/>
          <a:p>
            <a:endParaRPr lang="en-US" sz="1600" b="1" dirty="0"/>
          </a:p>
          <a:p>
            <a:r>
              <a:rPr lang="en-US" dirty="0"/>
              <a:t> </a:t>
            </a:r>
            <a:endParaRPr lang="en-US" sz="1600" dirty="0"/>
          </a:p>
          <a:p>
            <a:r>
              <a:rPr lang="en-US" dirty="0"/>
              <a:t> </a:t>
            </a:r>
            <a:endParaRPr lang="en-US" sz="1600" dirty="0"/>
          </a:p>
        </p:txBody>
      </p:sp>
      <p:pic>
        <p:nvPicPr>
          <p:cNvPr id="9" name="Picture 8">
            <a:extLst>
              <a:ext uri="{FF2B5EF4-FFF2-40B4-BE49-F238E27FC236}">
                <a16:creationId xmlns:a16="http://schemas.microsoft.com/office/drawing/2014/main" id="{C56CD48A-44B3-4535-9C6B-860E46BE9475}"/>
              </a:ext>
            </a:extLst>
          </p:cNvPr>
          <p:cNvPicPr>
            <a:picLocks noChangeAspect="1"/>
          </p:cNvPicPr>
          <p:nvPr/>
        </p:nvPicPr>
        <p:blipFill>
          <a:blip r:embed="rId3"/>
          <a:stretch>
            <a:fillRect/>
          </a:stretch>
        </p:blipFill>
        <p:spPr>
          <a:xfrm>
            <a:off x="5649776" y="1958979"/>
            <a:ext cx="6008380" cy="3375388"/>
          </a:xfrm>
          <a:prstGeom prst="rect">
            <a:avLst/>
          </a:prstGeom>
        </p:spPr>
      </p:pic>
      <p:sp>
        <p:nvSpPr>
          <p:cNvPr id="10" name="TextBox 9">
            <a:extLst>
              <a:ext uri="{FF2B5EF4-FFF2-40B4-BE49-F238E27FC236}">
                <a16:creationId xmlns:a16="http://schemas.microsoft.com/office/drawing/2014/main" id="{A180E782-D22A-4610-B4DD-AF33FD366B20}"/>
              </a:ext>
            </a:extLst>
          </p:cNvPr>
          <p:cNvSpPr txBox="1"/>
          <p:nvPr/>
        </p:nvSpPr>
        <p:spPr>
          <a:xfrm>
            <a:off x="1167231" y="2205030"/>
            <a:ext cx="4088149" cy="2585323"/>
          </a:xfrm>
          <a:prstGeom prst="rect">
            <a:avLst/>
          </a:prstGeom>
          <a:noFill/>
        </p:spPr>
        <p:txBody>
          <a:bodyPr wrap="square" rtlCol="0">
            <a:spAutoFit/>
          </a:bodyPr>
          <a:lstStyle/>
          <a:p>
            <a:r>
              <a:rPr lang="en-US" b="1" dirty="0"/>
              <a:t>Miller Drug - .56 ac parcel</a:t>
            </a:r>
          </a:p>
          <a:p>
            <a:endParaRPr lang="en-US" dirty="0"/>
          </a:p>
          <a:p>
            <a:r>
              <a:rPr lang="en-US" dirty="0"/>
              <a:t>Includes 1,800 ft</a:t>
            </a:r>
            <a:r>
              <a:rPr lang="en-US" baseline="30000" dirty="0"/>
              <a:t>2</a:t>
            </a:r>
            <a:r>
              <a:rPr lang="en-US" dirty="0"/>
              <a:t> of retail space and 4 apartments upstairs</a:t>
            </a:r>
          </a:p>
          <a:p>
            <a:endParaRPr lang="en-US" dirty="0"/>
          </a:p>
          <a:p>
            <a:r>
              <a:rPr lang="en-US" b="1" dirty="0"/>
              <a:t>Franks Bakery </a:t>
            </a:r>
            <a:r>
              <a:rPr lang="en-US" dirty="0"/>
              <a:t>bought the building in 2025 and used the Density Bonus for Development: 2 units market rate, 8 units affordable housing.</a:t>
            </a:r>
          </a:p>
        </p:txBody>
      </p:sp>
      <p:sp>
        <p:nvSpPr>
          <p:cNvPr id="11" name="TextBox 10">
            <a:extLst>
              <a:ext uri="{FF2B5EF4-FFF2-40B4-BE49-F238E27FC236}">
                <a16:creationId xmlns:a16="http://schemas.microsoft.com/office/drawing/2014/main" id="{37FC1638-C697-4E39-A9F1-AA106CB3B74B}"/>
              </a:ext>
            </a:extLst>
          </p:cNvPr>
          <p:cNvSpPr txBox="1"/>
          <p:nvPr/>
        </p:nvSpPr>
        <p:spPr>
          <a:xfrm>
            <a:off x="2904194" y="5363551"/>
            <a:ext cx="8962457" cy="1200329"/>
          </a:xfrm>
          <a:prstGeom prst="rect">
            <a:avLst/>
          </a:prstGeom>
          <a:noFill/>
        </p:spPr>
        <p:txBody>
          <a:bodyPr wrap="square" rtlCol="0">
            <a:spAutoFit/>
          </a:bodyPr>
          <a:lstStyle/>
          <a:p>
            <a:r>
              <a:rPr lang="en-US" b="1" dirty="0">
                <a:solidFill>
                  <a:schemeClr val="bg1"/>
                </a:solidFill>
              </a:rPr>
              <a:t>Minimum lot area: </a:t>
            </a:r>
            <a:r>
              <a:rPr lang="en-US" dirty="0">
                <a:solidFill>
                  <a:schemeClr val="bg1"/>
                </a:solidFill>
              </a:rPr>
              <a:t>10,000 ft</a:t>
            </a:r>
            <a:r>
              <a:rPr lang="en-US" baseline="30000" dirty="0">
                <a:solidFill>
                  <a:schemeClr val="bg1"/>
                </a:solidFill>
              </a:rPr>
              <a:t>2</a:t>
            </a:r>
            <a:r>
              <a:rPr lang="en-US" dirty="0">
                <a:solidFill>
                  <a:schemeClr val="bg1"/>
                </a:solidFill>
              </a:rPr>
              <a:t>. Allowance of 1 to 4 Dwelling Units</a:t>
            </a:r>
          </a:p>
          <a:p>
            <a:r>
              <a:rPr lang="en-US" b="1" dirty="0">
                <a:solidFill>
                  <a:schemeClr val="bg1"/>
                </a:solidFill>
              </a:rPr>
              <a:t>Affordable Housing Density Bonus, </a:t>
            </a:r>
            <a:r>
              <a:rPr lang="en-US" dirty="0">
                <a:solidFill>
                  <a:schemeClr val="bg1"/>
                </a:solidFill>
              </a:rPr>
              <a:t>5,000 ft</a:t>
            </a:r>
            <a:r>
              <a:rPr lang="en-US" baseline="30000" dirty="0">
                <a:solidFill>
                  <a:schemeClr val="bg1"/>
                </a:solidFill>
              </a:rPr>
              <a:t>2</a:t>
            </a:r>
            <a:r>
              <a:rPr lang="en-US" dirty="0">
                <a:solidFill>
                  <a:schemeClr val="bg1"/>
                </a:solidFill>
              </a:rPr>
              <a:t> for first 5 units, plus 1,000 ft</a:t>
            </a:r>
            <a:r>
              <a:rPr lang="en-US" baseline="30000" dirty="0">
                <a:solidFill>
                  <a:schemeClr val="bg1"/>
                </a:solidFill>
              </a:rPr>
              <a:t>2</a:t>
            </a:r>
            <a:r>
              <a:rPr lang="en-US" dirty="0">
                <a:solidFill>
                  <a:schemeClr val="bg1"/>
                </a:solidFill>
              </a:rPr>
              <a:t> for each additional unit up to 10. Calculation: 5,000 + (1,000 x 5) + 10,000 = 20,000ft</a:t>
            </a:r>
            <a:r>
              <a:rPr lang="en-US" baseline="30000" dirty="0">
                <a:solidFill>
                  <a:schemeClr val="bg1"/>
                </a:solidFill>
              </a:rPr>
              <a:t>2</a:t>
            </a:r>
            <a:r>
              <a:rPr lang="en-US" dirty="0">
                <a:solidFill>
                  <a:schemeClr val="bg1"/>
                </a:solidFill>
              </a:rPr>
              <a:t> required for 10 units. </a:t>
            </a:r>
            <a:r>
              <a:rPr lang="en-US" b="1" dirty="0">
                <a:solidFill>
                  <a:schemeClr val="bg1"/>
                </a:solidFill>
              </a:rPr>
              <a:t>OR</a:t>
            </a:r>
          </a:p>
          <a:p>
            <a:r>
              <a:rPr lang="en-US" b="1" dirty="0">
                <a:solidFill>
                  <a:schemeClr val="bg1"/>
                </a:solidFill>
              </a:rPr>
              <a:t>Base Density of 4 multiplied by 2.5 = 10</a:t>
            </a:r>
          </a:p>
        </p:txBody>
      </p:sp>
    </p:spTree>
    <p:extLst>
      <p:ext uri="{BB962C8B-B14F-4D97-AF65-F5344CB8AC3E}">
        <p14:creationId xmlns:p14="http://schemas.microsoft.com/office/powerpoint/2010/main" val="27896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Changing the housing system</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Bangor’s relationship to housing development has gone from passive to proactive to encourage the type of housing that the City Needs</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17</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057273" y="2089021"/>
            <a:ext cx="10014844" cy="2976139"/>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75327" y="2203712"/>
            <a:ext cx="9759400" cy="892552"/>
          </a:xfrm>
          <a:prstGeom prst="rect">
            <a:avLst/>
          </a:prstGeom>
          <a:noFill/>
        </p:spPr>
        <p:txBody>
          <a:bodyPr wrap="square" rtlCol="0">
            <a:spAutoFit/>
          </a:bodyPr>
          <a:lstStyle/>
          <a:p>
            <a:endParaRPr lang="en-US" sz="1600" b="1" dirty="0"/>
          </a:p>
          <a:p>
            <a:r>
              <a:rPr lang="en-US" dirty="0"/>
              <a:t> </a:t>
            </a:r>
            <a:endParaRPr lang="en-US" sz="1600" dirty="0"/>
          </a:p>
          <a:p>
            <a:r>
              <a:rPr lang="en-US" dirty="0"/>
              <a:t> </a:t>
            </a:r>
            <a:endParaRPr lang="en-US" sz="1600" dirty="0"/>
          </a:p>
        </p:txBody>
      </p:sp>
      <p:sp>
        <p:nvSpPr>
          <p:cNvPr id="10" name="TextBox 9">
            <a:extLst>
              <a:ext uri="{FF2B5EF4-FFF2-40B4-BE49-F238E27FC236}">
                <a16:creationId xmlns:a16="http://schemas.microsoft.com/office/drawing/2014/main" id="{A180E782-D22A-4610-B4DD-AF33FD366B20}"/>
              </a:ext>
            </a:extLst>
          </p:cNvPr>
          <p:cNvSpPr txBox="1"/>
          <p:nvPr/>
        </p:nvSpPr>
        <p:spPr>
          <a:xfrm>
            <a:off x="1112252" y="2214780"/>
            <a:ext cx="4846782" cy="3046988"/>
          </a:xfrm>
          <a:prstGeom prst="rect">
            <a:avLst/>
          </a:prstGeom>
          <a:noFill/>
        </p:spPr>
        <p:txBody>
          <a:bodyPr wrap="square" rtlCol="0">
            <a:spAutoFit/>
          </a:bodyPr>
          <a:lstStyle/>
          <a:p>
            <a:r>
              <a:rPr lang="en-US" b="1" dirty="0"/>
              <a:t>Design Wall Housing – Supported Housing for formerly homeless households. </a:t>
            </a:r>
          </a:p>
          <a:p>
            <a:endParaRPr lang="en-US" b="1" dirty="0"/>
          </a:p>
          <a:p>
            <a:r>
              <a:rPr lang="en-US" b="1" dirty="0"/>
              <a:t>Created 4 units on a .15 ac, 6,534 ft parcel with a placard</a:t>
            </a:r>
          </a:p>
          <a:p>
            <a:endParaRPr lang="en-US" b="1" dirty="0"/>
          </a:p>
          <a:p>
            <a:r>
              <a:rPr lang="en-US" b="1" dirty="0"/>
              <a:t>All leased to families transitioning from homelessness, with services and support provided by mental health professionals</a:t>
            </a:r>
            <a:endParaRPr lang="en-US" b="1" baseline="30000" dirty="0"/>
          </a:p>
          <a:p>
            <a:endParaRPr lang="en-US" b="1" baseline="30000" dirty="0"/>
          </a:p>
          <a:p>
            <a:endParaRPr lang="en-US" dirty="0"/>
          </a:p>
        </p:txBody>
      </p:sp>
      <p:sp>
        <p:nvSpPr>
          <p:cNvPr id="11" name="TextBox 10">
            <a:extLst>
              <a:ext uri="{FF2B5EF4-FFF2-40B4-BE49-F238E27FC236}">
                <a16:creationId xmlns:a16="http://schemas.microsoft.com/office/drawing/2014/main" id="{37FC1638-C697-4E39-A9F1-AA106CB3B74B}"/>
              </a:ext>
            </a:extLst>
          </p:cNvPr>
          <p:cNvSpPr txBox="1"/>
          <p:nvPr/>
        </p:nvSpPr>
        <p:spPr>
          <a:xfrm>
            <a:off x="4161034" y="5349093"/>
            <a:ext cx="10325528" cy="1200329"/>
          </a:xfrm>
          <a:prstGeom prst="rect">
            <a:avLst/>
          </a:prstGeom>
          <a:noFill/>
        </p:spPr>
        <p:txBody>
          <a:bodyPr wrap="square" rtlCol="0">
            <a:spAutoFit/>
          </a:bodyPr>
          <a:lstStyle/>
          <a:p>
            <a:r>
              <a:rPr lang="en-US" b="1" dirty="0">
                <a:solidFill>
                  <a:schemeClr val="bg1"/>
                </a:solidFill>
              </a:rPr>
              <a:t>Minimum lot area: 5</a:t>
            </a:r>
            <a:r>
              <a:rPr lang="en-US" dirty="0">
                <a:solidFill>
                  <a:schemeClr val="bg1"/>
                </a:solidFill>
              </a:rPr>
              <a:t>,000 ft</a:t>
            </a:r>
            <a:r>
              <a:rPr lang="en-US" baseline="30000" dirty="0">
                <a:solidFill>
                  <a:schemeClr val="bg1"/>
                </a:solidFill>
              </a:rPr>
              <a:t>2 </a:t>
            </a:r>
            <a:r>
              <a:rPr lang="en-US" dirty="0">
                <a:solidFill>
                  <a:schemeClr val="bg1"/>
                </a:solidFill>
              </a:rPr>
              <a:t>for one to two units, and 10,000 ft</a:t>
            </a:r>
            <a:r>
              <a:rPr lang="en-US" baseline="30000" dirty="0">
                <a:solidFill>
                  <a:schemeClr val="bg1"/>
                </a:solidFill>
              </a:rPr>
              <a:t>2</a:t>
            </a:r>
            <a:r>
              <a:rPr lang="en-US" dirty="0">
                <a:solidFill>
                  <a:schemeClr val="bg1"/>
                </a:solidFill>
              </a:rPr>
              <a:t> for four units</a:t>
            </a:r>
          </a:p>
          <a:p>
            <a:r>
              <a:rPr lang="en-US" b="1" dirty="0">
                <a:solidFill>
                  <a:schemeClr val="bg1"/>
                </a:solidFill>
              </a:rPr>
              <a:t>Affordable Housing Density Bonus, </a:t>
            </a:r>
            <a:r>
              <a:rPr lang="en-US" dirty="0">
                <a:solidFill>
                  <a:schemeClr val="bg1"/>
                </a:solidFill>
              </a:rPr>
              <a:t>1,000 ft</a:t>
            </a:r>
            <a:r>
              <a:rPr lang="en-US" baseline="30000" dirty="0">
                <a:solidFill>
                  <a:schemeClr val="bg1"/>
                </a:solidFill>
              </a:rPr>
              <a:t>2</a:t>
            </a:r>
            <a:r>
              <a:rPr lang="en-US" dirty="0">
                <a:solidFill>
                  <a:schemeClr val="bg1"/>
                </a:solidFill>
              </a:rPr>
              <a:t> for each additional unit up to 10. </a:t>
            </a:r>
            <a:endParaRPr lang="en-US" b="1" dirty="0">
              <a:solidFill>
                <a:schemeClr val="bg1"/>
              </a:solidFill>
            </a:endParaRPr>
          </a:p>
          <a:p>
            <a:r>
              <a:rPr lang="en-US" dirty="0">
                <a:solidFill>
                  <a:schemeClr val="bg1"/>
                </a:solidFill>
              </a:rPr>
              <a:t>Calculation: 5,000 ft</a:t>
            </a:r>
            <a:r>
              <a:rPr lang="en-US" baseline="30000" dirty="0">
                <a:solidFill>
                  <a:schemeClr val="bg1"/>
                </a:solidFill>
              </a:rPr>
              <a:t>2</a:t>
            </a:r>
            <a:r>
              <a:rPr lang="en-US" dirty="0">
                <a:solidFill>
                  <a:schemeClr val="bg1"/>
                </a:solidFill>
              </a:rPr>
              <a:t> for first 5 units, or 6,534 / 1000 = 6 allowable units </a:t>
            </a:r>
            <a:r>
              <a:rPr lang="en-US" b="1" dirty="0">
                <a:solidFill>
                  <a:schemeClr val="bg1"/>
                </a:solidFill>
              </a:rPr>
              <a:t>OR </a:t>
            </a:r>
          </a:p>
          <a:p>
            <a:r>
              <a:rPr lang="en-US" b="1" u="sng" dirty="0">
                <a:solidFill>
                  <a:schemeClr val="bg1"/>
                </a:solidFill>
              </a:rPr>
              <a:t>Base density of 2.61, multiplied by 2.5 = 6.534 total units </a:t>
            </a:r>
          </a:p>
        </p:txBody>
      </p:sp>
      <p:pic>
        <p:nvPicPr>
          <p:cNvPr id="6" name="Picture 5">
            <a:extLst>
              <a:ext uri="{FF2B5EF4-FFF2-40B4-BE49-F238E27FC236}">
                <a16:creationId xmlns:a16="http://schemas.microsoft.com/office/drawing/2014/main" id="{4068FFF6-E1D4-49F1-96F1-5FD286219B28}"/>
              </a:ext>
            </a:extLst>
          </p:cNvPr>
          <p:cNvPicPr>
            <a:picLocks noChangeAspect="1"/>
          </p:cNvPicPr>
          <p:nvPr/>
        </p:nvPicPr>
        <p:blipFill>
          <a:blip r:embed="rId3"/>
          <a:stretch>
            <a:fillRect/>
          </a:stretch>
        </p:blipFill>
        <p:spPr>
          <a:xfrm>
            <a:off x="6014013" y="1979738"/>
            <a:ext cx="5253037" cy="3194704"/>
          </a:xfrm>
          <a:prstGeom prst="rect">
            <a:avLst/>
          </a:prstGeom>
        </p:spPr>
      </p:pic>
    </p:spTree>
    <p:extLst>
      <p:ext uri="{BB962C8B-B14F-4D97-AF65-F5344CB8AC3E}">
        <p14:creationId xmlns:p14="http://schemas.microsoft.com/office/powerpoint/2010/main" val="373900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369870" y="214894"/>
            <a:ext cx="11288286" cy="940181"/>
          </a:xfrm>
        </p:spPr>
        <p:txBody>
          <a:bodyPr/>
          <a:lstStyle/>
          <a:p>
            <a:r>
              <a:rPr lang="en-US" dirty="0"/>
              <a:t>Changing the housing system</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QUALITY HOUSING PROVIDER PROGRAM</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18</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057273" y="2089021"/>
            <a:ext cx="10014844" cy="2976139"/>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3A8765-B589-4108-9D1F-ABF4AD5E7C43}"/>
              </a:ext>
            </a:extLst>
          </p:cNvPr>
          <p:cNvSpPr txBox="1"/>
          <p:nvPr/>
        </p:nvSpPr>
        <p:spPr>
          <a:xfrm>
            <a:off x="1375327" y="2203712"/>
            <a:ext cx="9759400" cy="892552"/>
          </a:xfrm>
          <a:prstGeom prst="rect">
            <a:avLst/>
          </a:prstGeom>
          <a:noFill/>
        </p:spPr>
        <p:txBody>
          <a:bodyPr wrap="square" rtlCol="0">
            <a:spAutoFit/>
          </a:bodyPr>
          <a:lstStyle/>
          <a:p>
            <a:endParaRPr lang="en-US" sz="1600" b="1" dirty="0"/>
          </a:p>
          <a:p>
            <a:r>
              <a:rPr lang="en-US" dirty="0"/>
              <a:t> </a:t>
            </a:r>
            <a:endParaRPr lang="en-US" sz="1600" dirty="0"/>
          </a:p>
          <a:p>
            <a:r>
              <a:rPr lang="en-US" dirty="0"/>
              <a:t> </a:t>
            </a:r>
            <a:endParaRPr lang="en-US" sz="1600" dirty="0"/>
          </a:p>
        </p:txBody>
      </p:sp>
      <p:sp>
        <p:nvSpPr>
          <p:cNvPr id="10" name="TextBox 9">
            <a:extLst>
              <a:ext uri="{FF2B5EF4-FFF2-40B4-BE49-F238E27FC236}">
                <a16:creationId xmlns:a16="http://schemas.microsoft.com/office/drawing/2014/main" id="{A180E782-D22A-4610-B4DD-AF33FD366B20}"/>
              </a:ext>
            </a:extLst>
          </p:cNvPr>
          <p:cNvSpPr txBox="1"/>
          <p:nvPr/>
        </p:nvSpPr>
        <p:spPr>
          <a:xfrm>
            <a:off x="1488557" y="2214780"/>
            <a:ext cx="9583559" cy="3585597"/>
          </a:xfrm>
          <a:prstGeom prst="rect">
            <a:avLst/>
          </a:prstGeom>
          <a:noFill/>
        </p:spPr>
        <p:txBody>
          <a:bodyPr wrap="square" rtlCol="0">
            <a:spAutoFit/>
          </a:bodyPr>
          <a:lstStyle/>
          <a:p>
            <a:r>
              <a:rPr lang="en-US" b="1" dirty="0"/>
              <a:t>Quality Housing Provider Program combined a voluntary rental registry with Landlord Incentives, including:</a:t>
            </a:r>
          </a:p>
          <a:p>
            <a:endParaRPr lang="en-US" b="1" dirty="0"/>
          </a:p>
          <a:p>
            <a:pPr marL="285750" indent="-285750">
              <a:buFont typeface="Arial" panose="020B0604020202020204" pitchFamily="34" charset="0"/>
              <a:buChar char="•"/>
            </a:pPr>
            <a:r>
              <a:rPr lang="en-US" b="1" dirty="0"/>
              <a:t>Pathways to zone changes and waivers to address “hidden units” and increased touchpoints with City staff to resolve issues</a:t>
            </a:r>
          </a:p>
          <a:p>
            <a:pPr marL="285750" indent="-285750">
              <a:buFont typeface="Arial" panose="020B0604020202020204" pitchFamily="34" charset="0"/>
              <a:buChar char="•"/>
            </a:pPr>
            <a:endParaRPr lang="en-US" sz="1000" b="1" dirty="0"/>
          </a:p>
          <a:p>
            <a:pPr marL="285750" indent="-285750">
              <a:buFont typeface="Arial" panose="020B0604020202020204" pitchFamily="34" charset="0"/>
              <a:buChar char="•"/>
            </a:pPr>
            <a:r>
              <a:rPr lang="en-US" b="1" dirty="0"/>
              <a:t>Tenant Support and Resources</a:t>
            </a:r>
          </a:p>
          <a:p>
            <a:endParaRPr lang="en-US" sz="900" b="1" dirty="0"/>
          </a:p>
          <a:p>
            <a:pPr marL="285750" indent="-285750">
              <a:buFont typeface="Arial" panose="020B0604020202020204" pitchFamily="34" charset="0"/>
              <a:buChar char="•"/>
            </a:pPr>
            <a:r>
              <a:rPr lang="en-US" b="1" dirty="0"/>
              <a:t>Dedicated revolving loan fund</a:t>
            </a:r>
          </a:p>
          <a:p>
            <a:endParaRPr lang="en-US" sz="1000" b="1" dirty="0"/>
          </a:p>
          <a:p>
            <a:pPr marL="285750" indent="-285750">
              <a:buFont typeface="Arial" panose="020B0604020202020204" pitchFamily="34" charset="0"/>
              <a:buChar char="•"/>
            </a:pPr>
            <a:r>
              <a:rPr lang="en-US" b="1" dirty="0"/>
              <a:t>Tenant Rights and Responsibilities Ordinance</a:t>
            </a:r>
          </a:p>
          <a:p>
            <a:endParaRPr lang="en-US" b="1" baseline="30000" dirty="0"/>
          </a:p>
          <a:p>
            <a:endParaRPr lang="en-US" b="1" baseline="30000" dirty="0"/>
          </a:p>
          <a:p>
            <a:endParaRPr lang="en-US" b="1" baseline="30000" dirty="0"/>
          </a:p>
          <a:p>
            <a:endParaRPr lang="en-US" dirty="0"/>
          </a:p>
        </p:txBody>
      </p:sp>
    </p:spTree>
    <p:extLst>
      <p:ext uri="{BB962C8B-B14F-4D97-AF65-F5344CB8AC3E}">
        <p14:creationId xmlns:p14="http://schemas.microsoft.com/office/powerpoint/2010/main" val="20703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19</a:t>
            </a:fld>
            <a:endParaRPr lang="en-US" dirty="0"/>
          </a:p>
        </p:txBody>
      </p:sp>
      <p:sp>
        <p:nvSpPr>
          <p:cNvPr id="12" name="TextBox 11">
            <a:extLst>
              <a:ext uri="{FF2B5EF4-FFF2-40B4-BE49-F238E27FC236}">
                <a16:creationId xmlns:a16="http://schemas.microsoft.com/office/drawing/2014/main" id="{F29D569E-0752-42E6-AA0B-175C3EF7EF3C}"/>
              </a:ext>
            </a:extLst>
          </p:cNvPr>
          <p:cNvSpPr txBox="1"/>
          <p:nvPr/>
        </p:nvSpPr>
        <p:spPr>
          <a:xfrm>
            <a:off x="2733259" y="1602493"/>
            <a:ext cx="6659218" cy="3970318"/>
          </a:xfrm>
          <a:prstGeom prst="rect">
            <a:avLst/>
          </a:prstGeom>
          <a:noFill/>
        </p:spPr>
        <p:txBody>
          <a:bodyPr wrap="square" rtlCol="0">
            <a:spAutoFit/>
          </a:bodyPr>
          <a:lstStyle/>
          <a:p>
            <a:pPr algn="ctr"/>
            <a:r>
              <a:rPr lang="en-US" sz="2400" b="1" i="1" dirty="0">
                <a:solidFill>
                  <a:schemeClr val="bg1"/>
                </a:solidFill>
              </a:rPr>
              <a:t>Encouraging More Affordable, Right Type of Housing</a:t>
            </a:r>
          </a:p>
          <a:p>
            <a:pPr algn="ctr"/>
            <a:endParaRPr lang="en-US" sz="2400" b="1" i="1" dirty="0">
              <a:solidFill>
                <a:schemeClr val="bg1"/>
              </a:solidFill>
            </a:endParaRPr>
          </a:p>
          <a:p>
            <a:pPr algn="ctr"/>
            <a:r>
              <a:rPr lang="en-US" sz="2400" b="1" i="1" dirty="0">
                <a:solidFill>
                  <a:schemeClr val="bg1"/>
                </a:solidFill>
              </a:rPr>
              <a:t>Discouraging Extractive and Speculative Ownership</a:t>
            </a:r>
          </a:p>
          <a:p>
            <a:pPr algn="ctr"/>
            <a:endParaRPr lang="en-US" sz="2400" b="1" i="1" dirty="0">
              <a:solidFill>
                <a:schemeClr val="bg1"/>
              </a:solidFill>
            </a:endParaRPr>
          </a:p>
          <a:p>
            <a:pPr algn="ctr"/>
            <a:r>
              <a:rPr lang="en-US" sz="2400" b="1" i="1" dirty="0">
                <a:solidFill>
                  <a:schemeClr val="bg1"/>
                </a:solidFill>
              </a:rPr>
              <a:t>Addressing Regulatory Barriers </a:t>
            </a:r>
            <a:r>
              <a:rPr lang="en-US" sz="2400" b="1" i="1">
                <a:solidFill>
                  <a:schemeClr val="bg1"/>
                </a:solidFill>
              </a:rPr>
              <a:t>in Zoning</a:t>
            </a:r>
            <a:endParaRPr lang="en-US" sz="2400" b="1" i="1" dirty="0">
              <a:solidFill>
                <a:schemeClr val="bg1"/>
              </a:solidFill>
            </a:endParaRPr>
          </a:p>
          <a:p>
            <a:pPr algn="ctr"/>
            <a:endParaRPr lang="en-US" sz="2400" b="1" i="1" dirty="0">
              <a:solidFill>
                <a:schemeClr val="bg1"/>
              </a:solidFill>
            </a:endParaRPr>
          </a:p>
          <a:p>
            <a:pPr algn="ctr"/>
            <a:r>
              <a:rPr lang="en-US" sz="2400" b="1" i="1" dirty="0">
                <a:solidFill>
                  <a:schemeClr val="bg1"/>
                </a:solidFill>
              </a:rPr>
              <a:t>Investing in Priority Projects</a:t>
            </a:r>
          </a:p>
          <a:p>
            <a:pPr algn="ctr"/>
            <a:endParaRPr lang="en-US" b="1" i="1" dirty="0">
              <a:solidFill>
                <a:schemeClr val="bg1"/>
              </a:solidFill>
            </a:endParaRPr>
          </a:p>
          <a:p>
            <a:pPr algn="ctr"/>
            <a:endParaRPr lang="en-US" b="1" i="1" dirty="0">
              <a:solidFill>
                <a:schemeClr val="bg1"/>
              </a:solidFill>
            </a:endParaRPr>
          </a:p>
        </p:txBody>
      </p:sp>
      <p:sp>
        <p:nvSpPr>
          <p:cNvPr id="14" name="TextBox 13">
            <a:extLst>
              <a:ext uri="{FF2B5EF4-FFF2-40B4-BE49-F238E27FC236}">
                <a16:creationId xmlns:a16="http://schemas.microsoft.com/office/drawing/2014/main" id="{2458E0D6-6D8C-45C9-A8AE-88A22313128A}"/>
              </a:ext>
            </a:extLst>
          </p:cNvPr>
          <p:cNvSpPr txBox="1"/>
          <p:nvPr/>
        </p:nvSpPr>
        <p:spPr>
          <a:xfrm>
            <a:off x="76406" y="214894"/>
            <a:ext cx="11972924" cy="769441"/>
          </a:xfrm>
          <a:prstGeom prst="rect">
            <a:avLst/>
          </a:prstGeom>
          <a:noFill/>
        </p:spPr>
        <p:txBody>
          <a:bodyPr wrap="square" rtlCol="0">
            <a:spAutoFit/>
          </a:bodyPr>
          <a:lstStyle/>
          <a:p>
            <a:pPr algn="ctr"/>
            <a:r>
              <a:rPr lang="en-US" sz="4400" b="1" dirty="0">
                <a:solidFill>
                  <a:schemeClr val="bg1"/>
                </a:solidFill>
              </a:rPr>
              <a:t>Takeaways</a:t>
            </a:r>
            <a:endParaRPr lang="en-US" sz="4400" b="1" dirty="0"/>
          </a:p>
        </p:txBody>
      </p:sp>
    </p:spTree>
    <p:extLst>
      <p:ext uri="{BB962C8B-B14F-4D97-AF65-F5344CB8AC3E}">
        <p14:creationId xmlns:p14="http://schemas.microsoft.com/office/powerpoint/2010/main" val="110912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CITY OF BANGOR, MAINE</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2</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2489143"/>
            <a:ext cx="10014844" cy="2298614"/>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215463" y="2668954"/>
            <a:ext cx="10147396" cy="1938992"/>
          </a:xfrm>
          <a:prstGeom prst="rect">
            <a:avLst/>
          </a:prstGeom>
          <a:noFill/>
        </p:spPr>
        <p:txBody>
          <a:bodyPr wrap="square" rtlCol="0">
            <a:spAutoFit/>
          </a:bodyPr>
          <a:lstStyle/>
          <a:p>
            <a:pPr algn="just"/>
            <a:r>
              <a:rPr lang="en-US" sz="2400" b="1" dirty="0">
                <a:solidFill>
                  <a:srgbClr val="2C567A"/>
                </a:solidFill>
              </a:rPr>
              <a:t>Urban City Pop. 31,065</a:t>
            </a:r>
          </a:p>
          <a:p>
            <a:pPr algn="just"/>
            <a:r>
              <a:rPr lang="en-US" sz="2400" b="1" dirty="0">
                <a:solidFill>
                  <a:srgbClr val="2C567A"/>
                </a:solidFill>
              </a:rPr>
              <a:t>Service Center to 21 Communities</a:t>
            </a:r>
          </a:p>
          <a:p>
            <a:pPr algn="just"/>
            <a:r>
              <a:rPr lang="en-US" sz="2400" b="1" dirty="0">
                <a:solidFill>
                  <a:srgbClr val="2C567A"/>
                </a:solidFill>
              </a:rPr>
              <a:t>Shaped by 19</a:t>
            </a:r>
            <a:r>
              <a:rPr lang="en-US" sz="2400" b="1" baseline="30000" dirty="0">
                <a:solidFill>
                  <a:srgbClr val="2C567A"/>
                </a:solidFill>
              </a:rPr>
              <a:t>th</a:t>
            </a:r>
            <a:r>
              <a:rPr lang="en-US" sz="2400" b="1" dirty="0">
                <a:solidFill>
                  <a:srgbClr val="2C567A"/>
                </a:solidFill>
              </a:rPr>
              <a:t>- century logging industry</a:t>
            </a:r>
          </a:p>
          <a:p>
            <a:pPr algn="just"/>
            <a:r>
              <a:rPr lang="en-US" sz="2400" b="1" dirty="0">
                <a:solidFill>
                  <a:srgbClr val="2C567A"/>
                </a:solidFill>
              </a:rPr>
              <a:t>Home of Hannibal Hamlin, Dorothea Dix, Stephen King, </a:t>
            </a:r>
          </a:p>
          <a:p>
            <a:pPr algn="just"/>
            <a:r>
              <a:rPr lang="en-US" sz="2400" b="1" dirty="0">
                <a:solidFill>
                  <a:srgbClr val="2C567A"/>
                </a:solidFill>
              </a:rPr>
              <a:t>And Paul Bunyan</a:t>
            </a:r>
            <a:endParaRPr lang="en-US" sz="2400" dirty="0">
              <a:solidFill>
                <a:srgbClr val="2C567A"/>
              </a:solidFill>
            </a:endParaRPr>
          </a:p>
        </p:txBody>
      </p:sp>
      <p:pic>
        <p:nvPicPr>
          <p:cNvPr id="6" name="Picture 5">
            <a:extLst>
              <a:ext uri="{FF2B5EF4-FFF2-40B4-BE49-F238E27FC236}">
                <a16:creationId xmlns:a16="http://schemas.microsoft.com/office/drawing/2014/main" id="{0DB32BEB-DCAF-4C60-8C69-08E8473907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462" b="92308" l="9690" r="89535">
                        <a14:foregroundMark x1="46899" y1="10256" x2="46899" y2="10256"/>
                        <a14:foregroundMark x1="43669" y1="16667" x2="41085" y2="20769"/>
                        <a14:foregroundMark x1="48837" y1="8462" x2="43669" y2="16667"/>
                        <a14:foregroundMark x1="41085" y1="20769" x2="24419" y2="27692"/>
                        <a14:foregroundMark x1="24419" y1="27692" x2="24806" y2="31282"/>
                        <a14:foregroundMark x1="60853" y1="73590" x2="66279" y2="77436"/>
                        <a14:foregroundMark x1="17442" y1="78462" x2="10853" y2="91026"/>
                        <a14:foregroundMark x1="10853" y1="91026" x2="58527" y2="91282"/>
                        <a14:foregroundMark x1="58527" y1="91282" x2="79457" y2="91026"/>
                        <a14:foregroundMark x1="79457" y1="91026" x2="71705" y2="78974"/>
                        <a14:foregroundMark x1="71705" y1="78974" x2="30620" y2="78718"/>
                        <a14:foregroundMark x1="30620" y1="78718" x2="12791" y2="84872"/>
                        <a14:foregroundMark x1="12791" y1="84872" x2="31783" y2="88718"/>
                        <a14:foregroundMark x1="31783" y1="88718" x2="32946" y2="88462"/>
                        <a14:foregroundMark x1="33333" y1="91282" x2="58140" y2="91282"/>
                        <a14:foregroundMark x1="58140" y1="91282" x2="78295" y2="90769"/>
                        <a14:foregroundMark x1="78295" y1="90769" x2="10853" y2="92308"/>
                        <a14:foregroundMark x1="72093" y1="40256" x2="72093" y2="40256"/>
                        <a14:foregroundMark x1="68605" y1="45128" x2="68605" y2="45128"/>
                        <a14:foregroundMark x1="53488" y1="35385" x2="53488" y2="35385"/>
                        <a14:foregroundMark x1="72868" y1="36923" x2="72868" y2="36923"/>
                        <a14:foregroundMark x1="73256" y1="37436" x2="73256" y2="37436"/>
                        <a14:foregroundMark x1="75969" y1="32564" x2="75969" y2="32564"/>
                        <a14:foregroundMark x1="78295" y1="28974" x2="78295" y2="28974"/>
                        <a14:foregroundMark x1="77132" y1="28974" x2="77132" y2="28974"/>
                        <a14:foregroundMark x1="77519" y1="30256" x2="77519" y2="30256"/>
                        <a14:foregroundMark x1="83746" y1="15160" x2="84109" y2="14359"/>
                        <a14:foregroundMark x1="76102" y1="29231" x2="74031" y2="33077"/>
                        <a14:foregroundMark x1="76562" y1="28377" x2="76102" y2="29231"/>
                        <a14:foregroundMark x1="84109" y1="14359" x2="83683" y2="15151"/>
                        <a14:foregroundMark x1="84496" y1="14359" x2="84094" y2="15211"/>
                        <a14:foregroundMark x1="84430" y1="15261" x2="84884" y2="14359"/>
                        <a14:foregroundMark x1="84884" y1="14359" x2="84681" y2="15298"/>
                        <a14:foregroundMark x1="79990" y1="29231" x2="79845" y2="29744"/>
                        <a14:foregroundMark x1="80085" y1="28896" x2="79990" y2="29231"/>
                        <a14:foregroundMark x1="84496" y1="13333" x2="83969" y2="15193"/>
                        <a14:foregroundMark x1="70155" y1="41282" x2="70155" y2="41282"/>
                        <a14:foregroundMark x1="81783" y1="20000" x2="81783" y2="20000"/>
                        <a14:foregroundMark x1="68217" y1="44359" x2="68217" y2="44359"/>
                        <a14:foregroundMark x1="83333" y1="15897" x2="83333" y2="15897"/>
                        <a14:foregroundMark x1="82558" y1="16923" x2="82558" y2="16923"/>
                        <a14:foregroundMark x1="78295" y1="27436" x2="83333" y2="14872"/>
                        <a14:foregroundMark x1="79845" y1="28205" x2="85271" y2="12821"/>
                        <a14:foregroundMark x1="79070" y1="28718" x2="86047" y2="14615"/>
                        <a14:foregroundMark x1="85659" y1="14615" x2="80620" y2="27179"/>
                        <a14:foregroundMark x1="80620" y1="27179" x2="80620" y2="27436"/>
                        <a14:foregroundMark x1="45349" y1="9487" x2="45349" y2="9487"/>
                        <a14:foregroundMark x1="45349" y1="9487" x2="45349" y2="9744"/>
                        <a14:foregroundMark x1="44574" y1="11026" x2="44574" y2="11026"/>
                        <a14:backgroundMark x1="87209" y1="78974" x2="68992" y2="73590"/>
                        <a14:backgroundMark x1="68992" y1="73590" x2="69380" y2="60000"/>
                        <a14:backgroundMark x1="69380" y1="60000" x2="85271" y2="52564"/>
                        <a14:backgroundMark x1="85271" y1="52564" x2="87209" y2="66667"/>
                        <a14:backgroundMark x1="87209" y1="66667" x2="73643" y2="64615"/>
                        <a14:backgroundMark x1="50000" y1="53590" x2="50000" y2="53590"/>
                        <a14:backgroundMark x1="50000" y1="59744" x2="50000" y2="59744"/>
                        <a14:backgroundMark x1="50775" y1="63590" x2="50775" y2="63590"/>
                        <a14:backgroundMark x1="25581" y1="64615" x2="25581" y2="64615"/>
                        <a14:backgroundMark x1="32171" y1="54103" x2="32171" y2="54103"/>
                        <a14:backgroundMark x1="15504" y1="56410" x2="15504" y2="56410"/>
                        <a14:backgroundMark x1="29457" y1="62821" x2="29457" y2="62821"/>
                        <a14:backgroundMark x1="29457" y1="61282" x2="29457" y2="61282"/>
                        <a14:backgroundMark x1="25194" y1="52308" x2="25194" y2="52308"/>
                        <a14:backgroundMark x1="20930" y1="54872" x2="20930" y2="54872"/>
                        <a14:backgroundMark x1="48837" y1="76410" x2="48837" y2="76410"/>
                        <a14:backgroundMark x1="43798" y1="16667" x2="43798" y2="16667"/>
                        <a14:backgroundMark x1="22093" y1="53846" x2="22093" y2="53846"/>
                        <a14:backgroundMark x1="65116" y1="41538" x2="65116" y2="41538"/>
                        <a14:backgroundMark x1="80620" y1="27949" x2="80620" y2="27949"/>
                        <a14:backgroundMark x1="80620" y1="29231" x2="80620" y2="29231"/>
                        <a14:backgroundMark x1="81146" y1="27436" x2="80620" y2="28974"/>
                      </a14:backgroundRemoval>
                    </a14:imgEffect>
                  </a14:imgLayer>
                </a14:imgProps>
              </a:ext>
            </a:extLst>
          </a:blip>
          <a:srcRect b="8289"/>
          <a:stretch/>
        </p:blipFill>
        <p:spPr>
          <a:xfrm>
            <a:off x="7410616" y="1419727"/>
            <a:ext cx="3822406" cy="5299126"/>
          </a:xfrm>
          <a:prstGeom prst="rect">
            <a:avLst/>
          </a:prstGeom>
        </p:spPr>
      </p:pic>
    </p:spTree>
    <p:extLst>
      <p:ext uri="{BB962C8B-B14F-4D97-AF65-F5344CB8AC3E}">
        <p14:creationId xmlns:p14="http://schemas.microsoft.com/office/powerpoint/2010/main" val="259183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449050" y="1155075"/>
            <a:ext cx="11209106" cy="1517073"/>
          </a:xfrm>
        </p:spPr>
        <p:txBody>
          <a:bodyPr/>
          <a:lstStyle/>
          <a:p>
            <a:r>
              <a:rPr lang="en-US" sz="2000" dirty="0"/>
              <a:t>The City of Bangor is experiencing a severe shortage of housing. Over the last five years, the City has worked to define and assess the issues compounded by and contributing to social problems. </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2489143"/>
            <a:ext cx="10014844" cy="2298614"/>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216300" y="2637857"/>
            <a:ext cx="9759400" cy="2031325"/>
          </a:xfrm>
          <a:prstGeom prst="rect">
            <a:avLst/>
          </a:prstGeom>
          <a:noFill/>
        </p:spPr>
        <p:txBody>
          <a:bodyPr wrap="square" rtlCol="0">
            <a:spAutoFit/>
          </a:bodyPr>
          <a:lstStyle/>
          <a:p>
            <a:pPr algn="just"/>
            <a:r>
              <a:rPr lang="en-US" b="1" dirty="0">
                <a:solidFill>
                  <a:srgbClr val="2C567A"/>
                </a:solidFill>
              </a:rPr>
              <a:t>Capacity</a:t>
            </a:r>
            <a:r>
              <a:rPr lang="en-US" dirty="0">
                <a:solidFill>
                  <a:srgbClr val="2C567A"/>
                </a:solidFill>
              </a:rPr>
              <a:t> – The City has an overall housing shortage of 1,900 units. </a:t>
            </a:r>
          </a:p>
          <a:p>
            <a:pPr algn="just"/>
            <a:endParaRPr lang="en-US" dirty="0">
              <a:solidFill>
                <a:srgbClr val="2C567A"/>
              </a:solidFill>
            </a:endParaRPr>
          </a:p>
          <a:p>
            <a:pPr algn="just"/>
            <a:r>
              <a:rPr lang="en-US" b="1" dirty="0">
                <a:solidFill>
                  <a:srgbClr val="2C567A"/>
                </a:solidFill>
              </a:rPr>
              <a:t>Typology</a:t>
            </a:r>
            <a:r>
              <a:rPr lang="en-US" dirty="0">
                <a:solidFill>
                  <a:srgbClr val="2C567A"/>
                </a:solidFill>
              </a:rPr>
              <a:t> – Evolving household composition shows a mismatch between the size and type of housing needed, with more studios and one bedroom rentals recommended as a top priority</a:t>
            </a:r>
          </a:p>
          <a:p>
            <a:pPr algn="just"/>
            <a:endParaRPr lang="en-US" dirty="0">
              <a:solidFill>
                <a:srgbClr val="2C567A"/>
              </a:solidFill>
            </a:endParaRPr>
          </a:p>
          <a:p>
            <a:pPr algn="just"/>
            <a:r>
              <a:rPr lang="en-US" b="1" dirty="0">
                <a:solidFill>
                  <a:srgbClr val="2C567A"/>
                </a:solidFill>
              </a:rPr>
              <a:t>Affordability and Community Need </a:t>
            </a:r>
            <a:r>
              <a:rPr lang="en-US" dirty="0">
                <a:solidFill>
                  <a:srgbClr val="2C567A"/>
                </a:solidFill>
              </a:rPr>
              <a:t>– Housing affordability, particularly rental costs, are more unaffordable than any other urban Maine city.</a:t>
            </a:r>
          </a:p>
        </p:txBody>
      </p:sp>
    </p:spTree>
    <p:extLst>
      <p:ext uri="{BB962C8B-B14F-4D97-AF65-F5344CB8AC3E}">
        <p14:creationId xmlns:p14="http://schemas.microsoft.com/office/powerpoint/2010/main" val="318753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869505" y="1109906"/>
            <a:ext cx="10515600" cy="1517073"/>
          </a:xfrm>
        </p:spPr>
        <p:txBody>
          <a:bodyPr/>
          <a:lstStyle/>
          <a:p>
            <a:r>
              <a:rPr lang="en-US" sz="2000" dirty="0"/>
              <a:t>The City of Bangor is experiencing a severe shortage of housing. Over the last five years, the City has worked to define and assess the issues compounded by and contributing to social problems. </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4</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2489143"/>
            <a:ext cx="10014844" cy="2457038"/>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245148" y="2531107"/>
            <a:ext cx="9701704" cy="2308324"/>
          </a:xfrm>
          <a:prstGeom prst="rect">
            <a:avLst/>
          </a:prstGeom>
          <a:noFill/>
        </p:spPr>
        <p:txBody>
          <a:bodyPr wrap="square" rtlCol="0">
            <a:spAutoFit/>
          </a:bodyPr>
          <a:lstStyle/>
          <a:p>
            <a:r>
              <a:rPr lang="en-US" b="1" dirty="0">
                <a:solidFill>
                  <a:srgbClr val="2C567A"/>
                </a:solidFill>
              </a:rPr>
              <a:t>Residential Ownership and Market Health </a:t>
            </a:r>
            <a:r>
              <a:rPr lang="en-US" dirty="0">
                <a:solidFill>
                  <a:srgbClr val="2C567A"/>
                </a:solidFill>
              </a:rPr>
              <a:t>– More rental housing, including mobile home parks, are being bought by investors, reducing overall housing supply in the affordable market.</a:t>
            </a:r>
          </a:p>
          <a:p>
            <a:endParaRPr lang="en-US" dirty="0">
              <a:solidFill>
                <a:srgbClr val="2C567A"/>
              </a:solidFill>
            </a:endParaRPr>
          </a:p>
          <a:p>
            <a:r>
              <a:rPr lang="en-US" b="1" dirty="0">
                <a:solidFill>
                  <a:srgbClr val="2C567A"/>
                </a:solidFill>
              </a:rPr>
              <a:t>Housing Quality </a:t>
            </a:r>
            <a:r>
              <a:rPr lang="en-US" dirty="0">
                <a:solidFill>
                  <a:srgbClr val="2C567A"/>
                </a:solidFill>
              </a:rPr>
              <a:t>– The majority of Bangor’s housing is more than 50 years old, is concentrated in the urban core and also in neighborhoods with residents that are predominantly LMI. </a:t>
            </a:r>
          </a:p>
          <a:p>
            <a:endParaRPr lang="en-US" dirty="0">
              <a:solidFill>
                <a:srgbClr val="2C567A"/>
              </a:solidFill>
            </a:endParaRPr>
          </a:p>
          <a:p>
            <a:r>
              <a:rPr lang="en-US" b="1" dirty="0">
                <a:solidFill>
                  <a:srgbClr val="2C567A"/>
                </a:solidFill>
              </a:rPr>
              <a:t>Homelessness</a:t>
            </a:r>
            <a:r>
              <a:rPr lang="en-US" dirty="0">
                <a:solidFill>
                  <a:srgbClr val="2C567A"/>
                </a:solidFill>
              </a:rPr>
              <a:t> – The City is experiencing a crisis such has never been seen. Our homeless population per capita is equal to that of Houston Texas.  Supportive housing is a critical need. </a:t>
            </a:r>
          </a:p>
        </p:txBody>
      </p:sp>
    </p:spTree>
    <p:extLst>
      <p:ext uri="{BB962C8B-B14F-4D97-AF65-F5344CB8AC3E}">
        <p14:creationId xmlns:p14="http://schemas.microsoft.com/office/powerpoint/2010/main" val="24828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2020-2022 – Addressing Political and Regulatory Barriers to Housing Production, Preservation, and Rehabilitation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5</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028259"/>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255619"/>
            <a:ext cx="9759400" cy="2308324"/>
          </a:xfrm>
          <a:prstGeom prst="rect">
            <a:avLst/>
          </a:prstGeom>
          <a:noFill/>
        </p:spPr>
        <p:txBody>
          <a:bodyPr wrap="square" rtlCol="0">
            <a:spAutoFit/>
          </a:bodyPr>
          <a:lstStyle/>
          <a:p>
            <a:r>
              <a:rPr lang="en-US" b="1" dirty="0"/>
              <a:t>Dimensional Requirements </a:t>
            </a:r>
          </a:p>
          <a:p>
            <a:pPr lvl="0"/>
            <a:r>
              <a:rPr lang="en-US" dirty="0"/>
              <a:t>November 2020: </a:t>
            </a:r>
            <a:r>
              <a:rPr lang="en-US" b="1" dirty="0"/>
              <a:t>Reduced the minimum lot size and other dimensional controls</a:t>
            </a:r>
            <a:r>
              <a:rPr lang="en-US" dirty="0"/>
              <a:t> (e.g. setbacks) in three urban residential zones. </a:t>
            </a:r>
          </a:p>
          <a:p>
            <a:r>
              <a:rPr lang="en-US" dirty="0"/>
              <a:t>June 2021: </a:t>
            </a:r>
            <a:r>
              <a:rPr lang="en-US" b="1" dirty="0"/>
              <a:t>Relaxed dimensional controls for the primary multi-family zone</a:t>
            </a:r>
            <a:r>
              <a:rPr lang="en-US" dirty="0"/>
              <a:t> in the City (Multifamily &amp; Service District), including reducing the minimum lot size per unit, reducing setbacks, allowing increased height along arterial streets, and reducing parking minimums. This zone is primarily located in the dense, urban core of the City, so the smaller lot sizes have enabled additional units to be added to buildings where they would not have been before. </a:t>
            </a:r>
            <a:endParaRPr lang="en-US" dirty="0">
              <a:solidFill>
                <a:srgbClr val="2C567A"/>
              </a:solidFill>
            </a:endParaRPr>
          </a:p>
        </p:txBody>
      </p:sp>
    </p:spTree>
    <p:extLst>
      <p:ext uri="{BB962C8B-B14F-4D97-AF65-F5344CB8AC3E}">
        <p14:creationId xmlns:p14="http://schemas.microsoft.com/office/powerpoint/2010/main" val="268144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2020-2022 – Addressing Political and Regulatory Barriers to Housing Production, Preservation, and Rehabilitation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120727"/>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042812"/>
            <a:ext cx="9759400" cy="2862322"/>
          </a:xfrm>
          <a:prstGeom prst="rect">
            <a:avLst/>
          </a:prstGeom>
          <a:noFill/>
        </p:spPr>
        <p:txBody>
          <a:bodyPr wrap="square" rtlCol="0">
            <a:spAutoFit/>
          </a:bodyPr>
          <a:lstStyle/>
          <a:p>
            <a:r>
              <a:rPr lang="en-US" b="1" dirty="0"/>
              <a:t>Parking Requirements </a:t>
            </a:r>
            <a:endParaRPr lang="en-US" sz="2000" b="1" dirty="0"/>
          </a:p>
          <a:p>
            <a:pPr lvl="1"/>
            <a:r>
              <a:rPr lang="en-US" dirty="0"/>
              <a:t>November 2019 and June 2022 – </a:t>
            </a:r>
            <a:r>
              <a:rPr lang="en-US" b="1" dirty="0"/>
              <a:t>Relaxed requirements for driveway buffers</a:t>
            </a:r>
            <a:r>
              <a:rPr lang="en-US" dirty="0"/>
              <a:t> and the use of driveway area to meet parking requirements for residential zones</a:t>
            </a:r>
          </a:p>
          <a:p>
            <a:pPr lvl="1"/>
            <a:r>
              <a:rPr lang="en-US" dirty="0"/>
              <a:t>March 2021 – </a:t>
            </a:r>
            <a:r>
              <a:rPr lang="en-US" b="1" dirty="0"/>
              <a:t>Allowance for shared parking</a:t>
            </a:r>
            <a:r>
              <a:rPr lang="en-US" dirty="0"/>
              <a:t> on or off-site for multiple uses </a:t>
            </a:r>
          </a:p>
          <a:p>
            <a:pPr lvl="1"/>
            <a:r>
              <a:rPr lang="en-US" dirty="0"/>
              <a:t>June 2024: </a:t>
            </a:r>
            <a:r>
              <a:rPr lang="en-US" b="1" dirty="0"/>
              <a:t>Reduced parking minimums</a:t>
            </a:r>
            <a:r>
              <a:rPr lang="en-US" dirty="0"/>
              <a:t> for residential buildings: </a:t>
            </a:r>
            <a:endParaRPr lang="en-US" sz="1600" dirty="0"/>
          </a:p>
          <a:p>
            <a:pPr lvl="2"/>
            <a:r>
              <a:rPr lang="en-US" dirty="0"/>
              <a:t>Reduced from 1.5 spaces to 1 per dwelling unit. </a:t>
            </a:r>
            <a:endParaRPr lang="en-US" sz="1600" dirty="0"/>
          </a:p>
          <a:p>
            <a:pPr lvl="2"/>
            <a:r>
              <a:rPr lang="en-US" dirty="0"/>
              <a:t>According to the new rule, other types of residential living situations, such as boarding homes, subsidized senior housing, and congregate housing, have even lower parking requirements.</a:t>
            </a:r>
            <a:endParaRPr lang="en-US" sz="1600" dirty="0"/>
          </a:p>
          <a:p>
            <a:r>
              <a:rPr lang="en-US" dirty="0"/>
              <a:t> </a:t>
            </a:r>
            <a:endParaRPr lang="en-US" sz="1600" dirty="0"/>
          </a:p>
        </p:txBody>
      </p:sp>
    </p:spTree>
    <p:extLst>
      <p:ext uri="{BB962C8B-B14F-4D97-AF65-F5344CB8AC3E}">
        <p14:creationId xmlns:p14="http://schemas.microsoft.com/office/powerpoint/2010/main" val="19937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2020-2022 – Addressing Political and Regulatory Barriers to Housing Production, Preservation, and Rehabilitation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26456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1934946"/>
            <a:ext cx="9759400" cy="3693319"/>
          </a:xfrm>
          <a:prstGeom prst="rect">
            <a:avLst/>
          </a:prstGeom>
          <a:noFill/>
        </p:spPr>
        <p:txBody>
          <a:bodyPr wrap="square" rtlCol="0">
            <a:spAutoFit/>
          </a:bodyPr>
          <a:lstStyle/>
          <a:p>
            <a:r>
              <a:rPr lang="en-US" b="1" dirty="0"/>
              <a:t>Housing Typology </a:t>
            </a:r>
            <a:endParaRPr lang="en-US" sz="2000" b="1" dirty="0"/>
          </a:p>
          <a:p>
            <a:pPr lvl="1"/>
            <a:r>
              <a:rPr lang="en-US" dirty="0"/>
              <a:t>December 2019 – </a:t>
            </a:r>
            <a:r>
              <a:rPr lang="en-US" b="1" dirty="0"/>
              <a:t>Accessory Dwelling Units</a:t>
            </a:r>
            <a:r>
              <a:rPr lang="en-US" dirty="0"/>
              <a:t> allowance </a:t>
            </a:r>
            <a:endParaRPr lang="en-US" sz="1600" dirty="0"/>
          </a:p>
          <a:p>
            <a:pPr lvl="1"/>
            <a:r>
              <a:rPr lang="en-US" dirty="0"/>
              <a:t>June 2022: Adopted an ordinance to allow </a:t>
            </a:r>
            <a:r>
              <a:rPr lang="en-US" b="1" dirty="0"/>
              <a:t>boarding homes</a:t>
            </a:r>
            <a:r>
              <a:rPr lang="en-US" dirty="0"/>
              <a:t> in additional zones. </a:t>
            </a:r>
            <a:endParaRPr lang="en-US" sz="1600" dirty="0"/>
          </a:p>
          <a:p>
            <a:pPr lvl="1"/>
            <a:r>
              <a:rPr lang="en-US" dirty="0"/>
              <a:t>October 2022 and 2023: Ordinances creating the use of </a:t>
            </a:r>
            <a:r>
              <a:rPr lang="en-US" b="1" dirty="0"/>
              <a:t>permanent supportive housing</a:t>
            </a:r>
            <a:r>
              <a:rPr lang="en-US" dirty="0"/>
              <a:t>, defined this use and added it as a conditional use to the multiple zones.</a:t>
            </a:r>
            <a:endParaRPr lang="en-US" sz="1600" dirty="0"/>
          </a:p>
          <a:p>
            <a:pPr lvl="1"/>
            <a:r>
              <a:rPr lang="en-US" dirty="0"/>
              <a:t>October 2022: Ordinance creating a new use of </a:t>
            </a:r>
            <a:r>
              <a:rPr lang="en-US" b="1" dirty="0"/>
              <a:t>“tiny home” parks</a:t>
            </a:r>
            <a:r>
              <a:rPr lang="en-US" dirty="0"/>
              <a:t> and allowing these by right in multiple zones. </a:t>
            </a:r>
            <a:endParaRPr lang="en-US" sz="1600" dirty="0"/>
          </a:p>
          <a:p>
            <a:pPr lvl="1"/>
            <a:r>
              <a:rPr lang="en-US" dirty="0"/>
              <a:t>March 2024: Defined the use of </a:t>
            </a:r>
            <a:r>
              <a:rPr lang="en-US" b="1" dirty="0"/>
              <a:t>“co-living” (dormitories)</a:t>
            </a:r>
            <a:r>
              <a:rPr lang="en-US" dirty="0"/>
              <a:t> to allow this use in multiple zones. </a:t>
            </a:r>
            <a:endParaRPr lang="en-US" sz="1600" dirty="0"/>
          </a:p>
          <a:p>
            <a:pPr lvl="1"/>
            <a:r>
              <a:rPr lang="en-US" dirty="0"/>
              <a:t>August 2023 and 2024: Revised the requirements for </a:t>
            </a:r>
            <a:r>
              <a:rPr lang="en-US" b="1" dirty="0"/>
              <a:t>manufactured/mobile home</a:t>
            </a:r>
            <a:r>
              <a:rPr lang="en-US" dirty="0"/>
              <a:t> </a:t>
            </a:r>
            <a:r>
              <a:rPr lang="en-US" b="1" dirty="0"/>
              <a:t>parks </a:t>
            </a:r>
            <a:r>
              <a:rPr lang="en-US" dirty="0"/>
              <a:t>to be less restrictive and in compliance with State law, as well as to allow them in additional zones. The ordinance allows manufactured homes on any lot where single-family homes are allowed.</a:t>
            </a:r>
            <a:endParaRPr lang="en-US" sz="1600" dirty="0"/>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33876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2020-2022 – Addressing Political and Regulatory Barriers to Housing Production, Preservation, and Rehabilitation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8</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14127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016352"/>
            <a:ext cx="9759400" cy="3416320"/>
          </a:xfrm>
          <a:prstGeom prst="rect">
            <a:avLst/>
          </a:prstGeom>
          <a:noFill/>
        </p:spPr>
        <p:txBody>
          <a:bodyPr wrap="square" rtlCol="0">
            <a:spAutoFit/>
          </a:bodyPr>
          <a:lstStyle/>
          <a:p>
            <a:r>
              <a:rPr lang="en-US" b="1" dirty="0"/>
              <a:t>Density </a:t>
            </a:r>
            <a:endParaRPr lang="en-US" sz="2000" b="1" dirty="0"/>
          </a:p>
          <a:p>
            <a:pPr lvl="1"/>
            <a:r>
              <a:rPr lang="en-US" dirty="0"/>
              <a:t>June 2023: </a:t>
            </a:r>
            <a:r>
              <a:rPr lang="en-US" b="1" dirty="0"/>
              <a:t>Adopted an ordinance to allow multi-family residential and mixed commercial-residential uses by right in two primary commercial zones</a:t>
            </a:r>
            <a:r>
              <a:rPr lang="en-US" dirty="0"/>
              <a:t> – Shopping &amp; Personal Service District (S&amp;PS) and General Commercial &amp; Service District (GC&amp;S).</a:t>
            </a:r>
            <a:endParaRPr lang="en-US" sz="1600" dirty="0"/>
          </a:p>
          <a:p>
            <a:pPr lvl="1"/>
            <a:r>
              <a:rPr lang="en-US" dirty="0"/>
              <a:t>September 2023: Increased the number of units allowed on undeveloped lots to 4</a:t>
            </a:r>
            <a:endParaRPr lang="en-US" sz="1600" dirty="0"/>
          </a:p>
          <a:p>
            <a:pPr lvl="1"/>
            <a:r>
              <a:rPr lang="en-US" dirty="0"/>
              <a:t>September 2023 and April 2024: </a:t>
            </a:r>
            <a:r>
              <a:rPr lang="en-US" b="1" dirty="0"/>
              <a:t>Reduced restrictions on ADUs</a:t>
            </a:r>
            <a:r>
              <a:rPr lang="en-US" dirty="0"/>
              <a:t> to eliminate parking minimums and to increase flexibility for placement on a lot. </a:t>
            </a:r>
            <a:endParaRPr lang="en-US" sz="1600" dirty="0"/>
          </a:p>
          <a:p>
            <a:pPr lvl="1"/>
            <a:r>
              <a:rPr lang="en-US" dirty="0"/>
              <a:t>August 2024: Revised the Code to </a:t>
            </a:r>
            <a:r>
              <a:rPr lang="en-US" b="1" dirty="0"/>
              <a:t>eliminate the requirement </a:t>
            </a:r>
            <a:r>
              <a:rPr lang="en-US" dirty="0"/>
              <a:t>for renovation of a multi-unit building, or the addition of a unit that results in a building having 3 or more units, to receive a </a:t>
            </a:r>
            <a:r>
              <a:rPr lang="en-US" b="1" dirty="0"/>
              <a:t>Land Development Permit</a:t>
            </a:r>
            <a:r>
              <a:rPr lang="en-US" dirty="0"/>
              <a:t>.</a:t>
            </a:r>
            <a:endParaRPr lang="en-US" sz="1600" dirty="0"/>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161879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69505" y="214894"/>
            <a:ext cx="10515600" cy="940181"/>
          </a:xfrm>
        </p:spPr>
        <p:txBody>
          <a:bodyPr/>
          <a:lstStyle/>
          <a:p>
            <a:r>
              <a:rPr lang="en-US" dirty="0"/>
              <a:t>Bangor’s Affordable Housing Context</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154113" y="1155075"/>
            <a:ext cx="11918022" cy="1517073"/>
          </a:xfrm>
        </p:spPr>
        <p:txBody>
          <a:bodyPr/>
          <a:lstStyle/>
          <a:p>
            <a:r>
              <a:rPr lang="en-US" sz="2400" dirty="0"/>
              <a:t>2020-2022 – Addressing Political and Regulatory Barriers to Housing Production, Preservation, and Rehabilitation</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9</a:t>
            </a:fld>
            <a:endParaRPr lang="en-US" dirty="0"/>
          </a:p>
        </p:txBody>
      </p:sp>
      <p:sp>
        <p:nvSpPr>
          <p:cNvPr id="8" name="Rectangle 7">
            <a:extLst>
              <a:ext uri="{FF2B5EF4-FFF2-40B4-BE49-F238E27FC236}">
                <a16:creationId xmlns:a16="http://schemas.microsoft.com/office/drawing/2014/main" id="{BB4D3455-112A-4A07-B729-079DC2633636}"/>
              </a:ext>
            </a:extLst>
          </p:cNvPr>
          <p:cNvSpPr/>
          <p:nvPr/>
        </p:nvSpPr>
        <p:spPr>
          <a:xfrm>
            <a:off x="1119883" y="1913610"/>
            <a:ext cx="10014844" cy="3141275"/>
          </a:xfrm>
          <a:prstGeom prst="rect">
            <a:avLst/>
          </a:prstGeom>
          <a:solidFill>
            <a:schemeClr val="accent1">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3A8765-B589-4108-9D1F-ABF4AD5E7C43}"/>
              </a:ext>
            </a:extLst>
          </p:cNvPr>
          <p:cNvSpPr txBox="1"/>
          <p:nvPr/>
        </p:nvSpPr>
        <p:spPr>
          <a:xfrm>
            <a:off x="1312717" y="2016352"/>
            <a:ext cx="9759400" cy="2308324"/>
          </a:xfrm>
          <a:prstGeom prst="rect">
            <a:avLst/>
          </a:prstGeom>
          <a:noFill/>
        </p:spPr>
        <p:txBody>
          <a:bodyPr wrap="square" rtlCol="0">
            <a:spAutoFit/>
          </a:bodyPr>
          <a:lstStyle/>
          <a:p>
            <a:r>
              <a:rPr lang="en-US" b="1" dirty="0"/>
              <a:t>Land Use Changes</a:t>
            </a:r>
            <a:endParaRPr lang="en-US" sz="2000" b="1" dirty="0"/>
          </a:p>
          <a:p>
            <a:pPr lvl="1"/>
            <a:r>
              <a:rPr lang="en-US" dirty="0"/>
              <a:t>October 2023: The City’s Code of Ordinances was updated to clarify the definition of </a:t>
            </a:r>
            <a:r>
              <a:rPr lang="en-US" b="1" dirty="0"/>
              <a:t>emergency shelters</a:t>
            </a:r>
            <a:r>
              <a:rPr lang="en-US" dirty="0"/>
              <a:t> and to allow this use in the Government &amp; Institutional Service District (G&amp;ISD) with stipulations around siting and layout. </a:t>
            </a:r>
            <a:endParaRPr lang="en-US" sz="1600" dirty="0"/>
          </a:p>
          <a:p>
            <a:pPr lvl="1"/>
            <a:r>
              <a:rPr lang="en-US" dirty="0"/>
              <a:t>October 2023:</a:t>
            </a:r>
            <a:r>
              <a:rPr lang="en-US" b="1" i="1" dirty="0"/>
              <a:t> </a:t>
            </a:r>
            <a:r>
              <a:rPr lang="en-US" dirty="0"/>
              <a:t>The City adopted regulations and limits on </a:t>
            </a:r>
            <a:r>
              <a:rPr lang="en-US" b="1" dirty="0"/>
              <a:t>short-term rentals</a:t>
            </a:r>
            <a:r>
              <a:rPr lang="en-US" dirty="0"/>
              <a:t> to ensure preservation of the supply of long-term rental housing. </a:t>
            </a:r>
            <a:r>
              <a:rPr lang="en-US" i="1" dirty="0"/>
              <a:t> </a:t>
            </a:r>
            <a:endParaRPr lang="en-US" sz="1600" dirty="0"/>
          </a:p>
          <a:p>
            <a:r>
              <a:rPr lang="en-US" dirty="0"/>
              <a:t> </a:t>
            </a:r>
            <a:endParaRPr lang="en-US" sz="1600" dirty="0"/>
          </a:p>
          <a:p>
            <a:r>
              <a:rPr lang="en-US" dirty="0"/>
              <a:t> </a:t>
            </a:r>
            <a:endParaRPr lang="en-US" sz="1600" dirty="0"/>
          </a:p>
        </p:txBody>
      </p:sp>
    </p:spTree>
    <p:extLst>
      <p:ext uri="{BB962C8B-B14F-4D97-AF65-F5344CB8AC3E}">
        <p14:creationId xmlns:p14="http://schemas.microsoft.com/office/powerpoint/2010/main" val="3862578220"/>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9B47F-3DD8-4645-81DC-B88780643C07}">
  <ds:schemaRefs>
    <ds:schemaRef ds:uri="http://purl.org/dc/dcmitype/"/>
    <ds:schemaRef ds:uri="http://purl.org/dc/elements/1.1/"/>
    <ds:schemaRef ds:uri="http://schemas.microsoft.com/office/infopath/2007/PartnerControls"/>
    <ds:schemaRef ds:uri="71af3243-3dd4-4a8d-8c0d-dd76da1f02a5"/>
    <ds:schemaRef ds:uri="http://purl.org/dc/terms/"/>
    <ds:schemaRef ds:uri="http://schemas.microsoft.com/office/2006/documentManagement/types"/>
    <ds:schemaRef ds:uri="16c05727-aa75-4e4a-9b5f-8a80a116589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1957</Words>
  <Application>Microsoft Office PowerPoint</Application>
  <PresentationFormat>Widescreen</PresentationFormat>
  <Paragraphs>214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Wingdings</vt:lpstr>
      <vt:lpstr>Office Theme</vt:lpstr>
      <vt:lpstr>Affordable Housing in Bangor</vt:lpstr>
      <vt:lpstr>CITY OF BANGOR, MAINE</vt:lpstr>
      <vt:lpstr>Bangor’s Affordable Housing Context</vt:lpstr>
      <vt:lpstr>Bangor’s Affordable Housing Context</vt:lpstr>
      <vt:lpstr>Bangor’s Affordable Housing Context</vt:lpstr>
      <vt:lpstr>Bangor’s Affordable Housing Context</vt:lpstr>
      <vt:lpstr>Bangor’s Affordable Housing Context</vt:lpstr>
      <vt:lpstr>Bangor’s Affordable Housing Context</vt:lpstr>
      <vt:lpstr>Bangor’s Affordable Housing Context</vt:lpstr>
      <vt:lpstr>Affordable Housing – Theory of Change</vt:lpstr>
      <vt:lpstr>Affordable Housing – Theory of Change</vt:lpstr>
      <vt:lpstr>Affordable Housing – Theory of Change</vt:lpstr>
      <vt:lpstr>Changing the housing system</vt:lpstr>
      <vt:lpstr>Changing the housing system</vt:lpstr>
      <vt:lpstr>Changing the housing system</vt:lpstr>
      <vt:lpstr>Changing the housing system</vt:lpstr>
      <vt:lpstr>Changing the housing system</vt:lpstr>
      <vt:lpstr>Changing the housing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2024-01-12T14:46:52Z</dcterms:created>
  <dcterms:modified xsi:type="dcterms:W3CDTF">2026-01-30T19:34:54Z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